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00" r:id="rId3"/>
    <p:sldId id="301" r:id="rId4"/>
    <p:sldId id="258" r:id="rId5"/>
    <p:sldId id="262" r:id="rId6"/>
    <p:sldId id="288" r:id="rId7"/>
    <p:sldId id="289" r:id="rId8"/>
    <p:sldId id="290" r:id="rId9"/>
    <p:sldId id="291" r:id="rId10"/>
    <p:sldId id="287" r:id="rId11"/>
    <p:sldId id="292" r:id="rId12"/>
    <p:sldId id="274" r:id="rId13"/>
    <p:sldId id="282" r:id="rId14"/>
    <p:sldId id="276" r:id="rId15"/>
    <p:sldId id="286" r:id="rId16"/>
    <p:sldId id="267" r:id="rId17"/>
    <p:sldId id="277" r:id="rId18"/>
    <p:sldId id="278" r:id="rId19"/>
    <p:sldId id="279" r:id="rId20"/>
    <p:sldId id="295" r:id="rId21"/>
    <p:sldId id="280" r:id="rId22"/>
    <p:sldId id="281" r:id="rId23"/>
    <p:sldId id="283" r:id="rId24"/>
    <p:sldId id="296" r:id="rId25"/>
    <p:sldId id="284" r:id="rId26"/>
    <p:sldId id="293" r:id="rId27"/>
    <p:sldId id="298" r:id="rId28"/>
    <p:sldId id="29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2436"/>
  </p:normalViewPr>
  <p:slideViewPr>
    <p:cSldViewPr snapToGrid="0" snapToObjects="1">
      <p:cViewPr varScale="1">
        <p:scale>
          <a:sx n="100" d="100"/>
          <a:sy n="100" d="100"/>
        </p:scale>
        <p:origin x="1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232A6-DFF6-184C-8A60-C1E40E975448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33597-D4E2-E94F-92A5-45C5F5068F2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93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33597-D4E2-E94F-92A5-45C5F5068F2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51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12751-2DA1-1041-848F-416EAF3A4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12B73-3624-A440-AFED-8B20617E7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0C199-2948-4E47-849A-B59F6630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A783CD-5E93-D840-963D-A586F941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EB8BF-E193-BD42-838E-22DA4C50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58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4B471-FEC0-734C-A2EE-40A725D0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33AEB-DA3A-394C-96F7-98981E194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0EB53-A49B-F34B-8C0F-09D62FC0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7EA15-768E-804E-A4EA-98B46763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62FCD-A0E8-664E-95EB-0E031EB5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39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770C30-D0A1-DC43-B537-E920B9ED4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EC8DB8-DD3F-074D-B66A-0F1A7DCA7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42353-095F-BA4F-A4AD-5A0319A3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36B35-F030-8C40-9C69-F47B31AD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E4D70-5BC7-F941-8B8B-DB1DFF38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806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8D50C-1105-094F-B817-D908616F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7FD98-F464-8C4C-8A8A-82BB01767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22DBB-D8B1-F644-AE4C-7AA5E1B9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D7451-462D-D044-93A6-3C1D41CE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B0F60-CF62-FA42-9C49-D1A293E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08487-0ADA-984F-8C2D-CAD65752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78AD4-8C06-384B-B329-ABB540B06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9E2AD-6E8C-7D4C-ABF8-44F83328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0E3D9-80AC-AA4B-B99B-11A6E65D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5CE87-E5A7-A14C-B9E4-294F72FE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86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1EC8A-3E26-1146-8F79-A85F0D8C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BAAB2-5E78-754A-A2E6-A3240C437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7E6C4F-6630-4B43-A14E-BCA88CBE0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64B64-9ED2-484F-8C52-87B329C8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29F56-CE41-5D4C-A0F3-6594045E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BF86FC-8610-2C4D-B090-783B960C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958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6C8A0-EBF8-1649-8595-B207F583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545A84-23D5-4340-9BF0-792894872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01564C-2C45-604B-81B6-8B5B585E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52B9BF-F20E-2943-9F84-55792E1C4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DBF732-3F99-D944-A264-01AAA33DA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957E7-4CBC-F048-A001-04811DB7D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3E7427-8792-D340-9C5B-871613D5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C9DCC-D1DF-C14F-9C05-858B26DC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17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102B6-8BB7-2C46-B505-0DD4556E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0E9DA-C34E-224F-A0F3-5D6324B5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EC1D92-D7C2-3246-9427-7C1437C6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F33B96-07C1-F24E-B967-CC716F5C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48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9B6B0F-B8CB-1346-9610-5CB65840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6838B-D7F9-9444-87B5-08DFB323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2289DF-49AA-4146-99E8-6E3909AA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652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BDBBF-F894-0746-AD84-ED3228BF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71A94-C817-4946-855C-9CD3A6F7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B4337-8C86-5647-BB0D-4839B3D7C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950448-F6E2-3048-8383-6ABCF7A7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DD443-D1B1-DE4F-AB67-3F14AFF8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05172-0E34-7A4C-830B-D841EF9B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654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32CC5-EE1D-B645-8111-B8FE21E8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CD620E-6841-6A4B-9DE0-C68C485F0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74576-8EA5-814E-85C4-E5E72434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890E1-6AA3-3646-91AC-480BB1DB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75612-16C4-1947-A6EC-C5EA353D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70EE8-BA7B-F34B-82F8-046CC88F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00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A80BC2-1BEF-FA41-813A-EE11E73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0DE6D-C898-CF46-B59F-43D81D26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EF547-B36E-9243-BBA0-D6C4A8786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0AF0E-26A8-E94B-A5AC-3BF7FE8387B5}" type="datetimeFigureOut">
              <a:rPr kumimoji="1" lang="ko-KR" altLang="en-US" smtClean="0"/>
              <a:t>2020. 10. 27.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D1E61-D3EA-9243-B7B9-95C754B68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0B63F-9521-584C-ADC1-4248D11AD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A7A02-3D31-DF40-A74C-F5A6498553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039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5000/logi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imgur.com/oauth2/addclient?" TargetMode="External"/><Relationship Id="rId2" Type="http://schemas.openxmlformats.org/officeDocument/2006/relationships/hyperlink" Target="https://imgu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blogs" TargetMode="External"/><Relationship Id="rId7" Type="http://schemas.openxmlformats.org/officeDocument/2006/relationships/hyperlink" Target="http://localhost:5000/delete_blog" TargetMode="External"/><Relationship Id="rId2" Type="http://schemas.openxmlformats.org/officeDocument/2006/relationships/hyperlink" Target="http://localhost:5000/add_blo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5000/update_blog" TargetMode="External"/><Relationship Id="rId5" Type="http://schemas.openxmlformats.org/officeDocument/2006/relationships/hyperlink" Target="http://localhost:5000/search_blogs" TargetMode="External"/><Relationship Id="rId4" Type="http://schemas.openxmlformats.org/officeDocument/2006/relationships/hyperlink" Target="http://localhost:5000/blo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1F5784A-CACC-D743-B34D-2E36A54FC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ko-KR" dirty="0"/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3B721785-4A88-2340-89E2-DC9E738D9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712" y="3105834"/>
            <a:ext cx="56886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Angular + Flask/Python</a:t>
            </a:r>
            <a:endParaRPr lang="en-US" altLang="ko-KR" sz="4000" dirty="0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25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7A5BA40-3C9C-4449-9E2C-83411963ACBD}"/>
              </a:ext>
            </a:extLst>
          </p:cNvPr>
          <p:cNvSpPr/>
          <p:nvPr/>
        </p:nvSpPr>
        <p:spPr>
          <a:xfrm>
            <a:off x="294707" y="130397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400" dirty="0">
                <a:solidFill>
                  <a:srgbClr val="000000"/>
                </a:solidFill>
                <a:latin typeface="Roboto"/>
              </a:rPr>
              <a:t>Admin user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만 모든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라우트에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접근할 수 있고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 user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가 아니라면 접근 못하게 하도록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User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모델 생성 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Roboto"/>
              </a:rPr>
              <a:t>login():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비밀번호는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Sha256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암호화로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 DB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에 저장</a:t>
            </a:r>
            <a:endParaRPr lang="en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/>
              </a:rPr>
              <a:t>클라이언트에서 보낸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login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정보와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DB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admin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정보가 같으면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/>
              </a:rPr>
              <a:t>JWT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/>
              </a:rPr>
              <a:t>토큰을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보냄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/>
              </a:rPr>
              <a:t> </a:t>
            </a:r>
            <a:endParaRPr lang="en-US" altLang="ko-KR" sz="1400" b="0" i="0" dirty="0">
              <a:solidFill>
                <a:srgbClr val="000000"/>
              </a:solidFill>
              <a:effectLst/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JWT 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토큰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회원 인증 시 사용하는 토큰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사용자가 </a:t>
            </a:r>
            <a:r>
              <a:rPr lang="en-US" altLang="ko-KR" sz="1400" dirty="0" err="1">
                <a:solidFill>
                  <a:srgbClr val="333333"/>
                </a:solidFill>
                <a:latin typeface="Roboto"/>
              </a:rPr>
              <a:t>api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요청을 할 때 마다 헤더에 보내야 하는 토큰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Roboto"/>
              </a:rPr>
              <a:t>세션 사용</a:t>
            </a:r>
            <a:r>
              <a:rPr lang="en-US" altLang="ko-KR" sz="1400" dirty="0">
                <a:solidFill>
                  <a:srgbClr val="333333"/>
                </a:solidFill>
                <a:latin typeface="Roboto"/>
              </a:rPr>
              <a:t>x) </a:t>
            </a:r>
            <a:endParaRPr lang="en" altLang="ko-KR" sz="1400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4BDA4E-FD0B-0E4D-B3AB-042C614FAEB0}"/>
              </a:ext>
            </a:extLst>
          </p:cNvPr>
          <p:cNvSpPr/>
          <p:nvPr/>
        </p:nvSpPr>
        <p:spPr>
          <a:xfrm>
            <a:off x="6443939" y="1111951"/>
            <a:ext cx="5058075" cy="892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class User(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db.Model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):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id=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db.Column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db.Integer,primary_key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=True)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email=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db.Column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db.String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(120),nullable=False)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password=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db.Column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db.String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(120),nullable=False)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9A361B-81D0-934D-8E00-C0A5C30F5AB0}"/>
              </a:ext>
            </a:extLst>
          </p:cNvPr>
          <p:cNvSpPr/>
          <p:nvPr/>
        </p:nvSpPr>
        <p:spPr>
          <a:xfrm>
            <a:off x="6443939" y="2125263"/>
            <a:ext cx="5058075" cy="20928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click.command</a:t>
            </a:r>
            <a:r>
              <a:rPr lang="en" altLang="ko-KR" sz="1300" dirty="0">
                <a:solidFill>
                  <a:schemeClr val="bg1"/>
                </a:solidFill>
              </a:rPr>
              <a:t>(name='</a:t>
            </a:r>
            <a:r>
              <a:rPr lang="en" altLang="ko-KR" sz="1300" dirty="0" err="1">
                <a:solidFill>
                  <a:schemeClr val="bg1"/>
                </a:solidFill>
              </a:rPr>
              <a:t>create_admin</a:t>
            </a:r>
            <a:r>
              <a:rPr lang="en" altLang="ko-KR" sz="1300" dirty="0">
                <a:solidFill>
                  <a:schemeClr val="bg1"/>
                </a:solidFill>
              </a:rPr>
              <a:t>') 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with_appcontext</a:t>
            </a:r>
            <a:endParaRPr lang="en" altLang="ko-KR" sz="1300" dirty="0">
              <a:solidFill>
                <a:schemeClr val="bg1"/>
              </a:solidFill>
            </a:endParaRPr>
          </a:p>
          <a:p>
            <a:r>
              <a:rPr lang="en" altLang="ko-KR" sz="1300" dirty="0">
                <a:solidFill>
                  <a:schemeClr val="bg1"/>
                </a:solidFill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</a:rPr>
              <a:t>create_admin</a:t>
            </a:r>
            <a:r>
              <a:rPr lang="en" altLang="ko-KR" sz="1300" dirty="0">
                <a:solidFill>
                  <a:schemeClr val="bg1"/>
                </a:solidFill>
              </a:rPr>
              <a:t>():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admin=User(email="123@naver.com",password="123")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admin.password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generate_password_hash</a:t>
            </a:r>
            <a:r>
              <a:rPr lang="en" altLang="ko-KR" sz="1300" dirty="0">
                <a:solidFill>
                  <a:schemeClr val="bg1"/>
                </a:solidFill>
              </a:rPr>
              <a:t>(admin.password,'sha256',salt_length=12)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db.session.add</a:t>
            </a:r>
            <a:r>
              <a:rPr lang="en" altLang="ko-KR" sz="1300" dirty="0">
                <a:solidFill>
                  <a:schemeClr val="bg1"/>
                </a:solidFill>
              </a:rPr>
              <a:t>(admin)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db.session.commit</a:t>
            </a:r>
            <a:r>
              <a:rPr lang="en" altLang="ko-KR" sz="1300" dirty="0">
                <a:solidFill>
                  <a:schemeClr val="bg1"/>
                </a:solidFill>
              </a:rPr>
              <a:t>()</a:t>
            </a:r>
          </a:p>
          <a:p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E06A1-084A-D041-9EFC-2F3C1B45526F}"/>
              </a:ext>
            </a:extLst>
          </p:cNvPr>
          <p:cNvSpPr/>
          <p:nvPr/>
        </p:nvSpPr>
        <p:spPr>
          <a:xfrm>
            <a:off x="6407611" y="4390015"/>
            <a:ext cx="5058075" cy="22929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login.route</a:t>
            </a:r>
            <a:r>
              <a:rPr lang="en" altLang="ko-KR" sz="1300" dirty="0">
                <a:solidFill>
                  <a:schemeClr val="bg1"/>
                </a:solidFill>
              </a:rPr>
              <a:t>('/login', methods=["POST"])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</a:rPr>
              <a:t>log_in</a:t>
            </a:r>
            <a:r>
              <a:rPr lang="en" altLang="ko-KR" sz="1300" dirty="0">
                <a:solidFill>
                  <a:schemeClr val="bg1"/>
                </a:solidFill>
              </a:rPr>
              <a:t>():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request_data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request.get_json</a:t>
            </a:r>
            <a:r>
              <a:rPr lang="en" altLang="ko-KR" sz="1300" dirty="0">
                <a:solidFill>
                  <a:schemeClr val="bg1"/>
                </a:solidFill>
              </a:rPr>
              <a:t>()</a:t>
            </a: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>
                <a:solidFill>
                  <a:schemeClr val="bg1"/>
                </a:solidFill>
              </a:rPr>
              <a:t>user=</a:t>
            </a:r>
            <a:r>
              <a:rPr lang="en" altLang="ko-KR" sz="1300" dirty="0" err="1">
                <a:solidFill>
                  <a:schemeClr val="bg1"/>
                </a:solidFill>
              </a:rPr>
              <a:t>User.query.filter_by</a:t>
            </a:r>
            <a:r>
              <a:rPr lang="en" altLang="ko-KR" sz="1300" dirty="0">
                <a:solidFill>
                  <a:schemeClr val="bg1"/>
                </a:solidFill>
              </a:rPr>
              <a:t>(email=</a:t>
            </a:r>
            <a:r>
              <a:rPr lang="en" altLang="ko-KR" sz="1300" dirty="0" err="1">
                <a:solidFill>
                  <a:schemeClr val="bg1"/>
                </a:solidFill>
              </a:rPr>
              <a:t>request_data</a:t>
            </a:r>
            <a:r>
              <a:rPr lang="en" altLang="ko-KR" sz="1300" dirty="0">
                <a:solidFill>
                  <a:schemeClr val="bg1"/>
                </a:solidFill>
              </a:rPr>
              <a:t>["email"]).first()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if user: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if </a:t>
            </a:r>
            <a:r>
              <a:rPr lang="en" altLang="ko-KR" sz="1300" dirty="0" err="1">
                <a:solidFill>
                  <a:schemeClr val="bg1"/>
                </a:solidFill>
              </a:rPr>
              <a:t>check_password_hash</a:t>
            </a:r>
            <a:r>
              <a:rPr lang="en" altLang="ko-KR" sz="1300" dirty="0">
                <a:solidFill>
                  <a:schemeClr val="bg1"/>
                </a:solidFill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</a:rPr>
              <a:t>user.password,request_data</a:t>
            </a:r>
            <a:r>
              <a:rPr lang="en" altLang="ko-KR" sz="1300" dirty="0">
                <a:solidFill>
                  <a:schemeClr val="bg1"/>
                </a:solidFill>
              </a:rPr>
              <a:t>["password"]):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jwt_token</a:t>
            </a:r>
            <a:r>
              <a:rPr lang="en" altLang="ko-KR" sz="1300" dirty="0">
                <a:solidFill>
                  <a:schemeClr val="bg1"/>
                </a:solidFill>
              </a:rPr>
              <a:t>=</a:t>
            </a:r>
            <a:r>
              <a:rPr lang="en" altLang="ko-KR" sz="1300" dirty="0" err="1">
                <a:solidFill>
                  <a:schemeClr val="bg1"/>
                </a:solidFill>
              </a:rPr>
              <a:t>create_access_token</a:t>
            </a:r>
            <a:r>
              <a:rPr lang="en" altLang="ko-KR" sz="1300" dirty="0">
                <a:solidFill>
                  <a:schemeClr val="bg1"/>
                </a:solidFill>
              </a:rPr>
              <a:t>(identity=</a:t>
            </a:r>
            <a:r>
              <a:rPr lang="en" altLang="ko-KR" sz="1300" dirty="0" err="1">
                <a:solidFill>
                  <a:schemeClr val="bg1"/>
                </a:solidFill>
              </a:rPr>
              <a:t>user.email</a:t>
            </a:r>
            <a:r>
              <a:rPr lang="en" altLang="ko-KR" sz="1300" dirty="0">
                <a:solidFill>
                  <a:schemeClr val="bg1"/>
                </a:solidFill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return </a:t>
            </a:r>
            <a:r>
              <a:rPr lang="en" altLang="ko-KR" sz="1300" dirty="0" err="1">
                <a:solidFill>
                  <a:schemeClr val="bg1"/>
                </a:solidFill>
              </a:rPr>
              <a:t>jsonify</a:t>
            </a:r>
            <a:r>
              <a:rPr lang="en" altLang="ko-KR" sz="1300" dirty="0">
                <a:solidFill>
                  <a:schemeClr val="bg1"/>
                </a:solidFill>
              </a:rPr>
              <a:t>({"token":</a:t>
            </a:r>
            <a:r>
              <a:rPr lang="en" altLang="ko-KR" sz="1300" dirty="0" err="1">
                <a:solidFill>
                  <a:schemeClr val="bg1"/>
                </a:solidFill>
              </a:rPr>
              <a:t>jwt_token</a:t>
            </a:r>
            <a:r>
              <a:rPr lang="en" altLang="ko-KR" sz="1300" dirty="0">
                <a:solidFill>
                  <a:schemeClr val="bg1"/>
                </a:solidFill>
              </a:rPr>
              <a:t>})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else: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return "Invalid email or password",400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E46C076-7C1F-7E4B-BF90-C5259FFF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4.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라우트</a:t>
            </a:r>
            <a:r>
              <a:rPr kumimoji="1" lang="ko-KR" altLang="en-US" sz="2800" dirty="0"/>
              <a:t> 보호</a:t>
            </a:r>
          </a:p>
        </p:txBody>
      </p:sp>
      <p:cxnSp>
        <p:nvCxnSpPr>
          <p:cNvPr id="12" name="직선 연결선 35">
            <a:extLst>
              <a:ext uri="{FF2B5EF4-FFF2-40B4-BE49-F238E27FC236}">
                <a16:creationId xmlns:a16="http://schemas.microsoft.com/office/drawing/2014/main" id="{0CAE75C2-ADDF-BC4B-9741-17FA423E6886}"/>
              </a:ext>
            </a:extLst>
          </p:cNvPr>
          <p:cNvCxnSpPr/>
          <p:nvPr/>
        </p:nvCxnSpPr>
        <p:spPr>
          <a:xfrm>
            <a:off x="347939" y="1031737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37">
            <a:extLst>
              <a:ext uri="{FF2B5EF4-FFF2-40B4-BE49-F238E27FC236}">
                <a16:creationId xmlns:a16="http://schemas.microsoft.com/office/drawing/2014/main" id="{2197C7A6-E680-984B-9BAC-C5687E076289}"/>
              </a:ext>
            </a:extLst>
          </p:cNvPr>
          <p:cNvCxnSpPr/>
          <p:nvPr/>
        </p:nvCxnSpPr>
        <p:spPr>
          <a:xfrm>
            <a:off x="347939" y="332656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C965C2-B7FC-7C48-B0AF-6399BBC2CD39}"/>
              </a:ext>
            </a:extLst>
          </p:cNvPr>
          <p:cNvSpPr/>
          <p:nvPr/>
        </p:nvSpPr>
        <p:spPr>
          <a:xfrm>
            <a:off x="284995" y="405130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</a:rPr>
              <a:t>[</a:t>
            </a:r>
            <a:r>
              <a:rPr lang="ko-KR" altLang="en-US" sz="1400" dirty="0">
                <a:solidFill>
                  <a:srgbClr val="333333"/>
                </a:solidFill>
              </a:rPr>
              <a:t>로그인 기능 구현 절차</a:t>
            </a:r>
            <a:r>
              <a:rPr lang="en-US" altLang="ko-KR" sz="1400" dirty="0">
                <a:solidFill>
                  <a:srgbClr val="333333"/>
                </a:solidFill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</a:rPr>
              <a:t>사용자가 로그인할 때 본인의 이메일</a:t>
            </a:r>
            <a:r>
              <a:rPr lang="en" altLang="ko-KR" sz="1400" dirty="0">
                <a:solidFill>
                  <a:srgbClr val="333333"/>
                </a:solidFill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</a:rPr>
              <a:t>비밀번호를 입력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</a:rPr>
              <a:t>사용자가 입력한 비밀번호를 </a:t>
            </a:r>
            <a:r>
              <a:rPr lang="ko-KR" altLang="en-US" sz="1400" dirty="0" err="1">
                <a:solidFill>
                  <a:srgbClr val="333333"/>
                </a:solidFill>
              </a:rPr>
              <a:t>암화한</a:t>
            </a:r>
            <a:r>
              <a:rPr lang="ko-KR" altLang="en-US" sz="1400" dirty="0">
                <a:solidFill>
                  <a:srgbClr val="333333"/>
                </a:solidFill>
              </a:rPr>
              <a:t> 후</a:t>
            </a:r>
            <a:r>
              <a:rPr lang="en-US" altLang="ko-KR" sz="1400" dirty="0">
                <a:solidFill>
                  <a:srgbClr val="333333"/>
                </a:solidFill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</a:rPr>
              <a:t>암호화하여 </a:t>
            </a:r>
            <a:r>
              <a:rPr lang="en" altLang="ko-KR" sz="1400" dirty="0">
                <a:solidFill>
                  <a:srgbClr val="333333"/>
                </a:solidFill>
              </a:rPr>
              <a:t>DB</a:t>
            </a:r>
            <a:r>
              <a:rPr lang="ko-KR" altLang="en-US" sz="1400" dirty="0">
                <a:solidFill>
                  <a:srgbClr val="333333"/>
                </a:solidFill>
              </a:rPr>
              <a:t>에 저장된 비밀번호와 비교</a:t>
            </a:r>
            <a:r>
              <a:rPr lang="en-US" altLang="ko-KR" sz="1400" dirty="0">
                <a:solidFill>
                  <a:srgbClr val="333333"/>
                </a:solidFill>
              </a:rPr>
              <a:t> </a:t>
            </a:r>
            <a:endParaRPr lang="ko-KR" altLang="en-US" sz="1400" dirty="0">
              <a:solidFill>
                <a:srgbClr val="333333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</a:rPr>
              <a:t>비밀번호가 일치하면 로그인 성공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333333"/>
                </a:solidFill>
              </a:rPr>
              <a:t>로그인에</a:t>
            </a:r>
            <a:r>
              <a:rPr lang="ko-KR" altLang="en-US" sz="1400" dirty="0">
                <a:solidFill>
                  <a:srgbClr val="333333"/>
                </a:solidFill>
              </a:rPr>
              <a:t> 성공하면 </a:t>
            </a:r>
            <a:r>
              <a:rPr lang="en" altLang="ko-KR" sz="1400" dirty="0">
                <a:solidFill>
                  <a:srgbClr val="333333"/>
                </a:solidFill>
              </a:rPr>
              <a:t>API </a:t>
            </a:r>
            <a:r>
              <a:rPr lang="ko-KR" altLang="en-US" sz="1400" dirty="0">
                <a:solidFill>
                  <a:srgbClr val="333333"/>
                </a:solidFill>
              </a:rPr>
              <a:t>서버는 </a:t>
            </a:r>
            <a:r>
              <a:rPr lang="en" altLang="ko-KR" sz="1400" b="1" dirty="0">
                <a:solidFill>
                  <a:srgbClr val="333333"/>
                </a:solidFill>
              </a:rPr>
              <a:t>access token</a:t>
            </a:r>
            <a:r>
              <a:rPr lang="ko-KR" altLang="en-US" sz="1400" dirty="0">
                <a:solidFill>
                  <a:srgbClr val="333333"/>
                </a:solidFill>
              </a:rPr>
              <a:t>을 클라이언트에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33333"/>
                </a:solidFill>
              </a:rPr>
              <a:t>유저는 </a:t>
            </a:r>
            <a:r>
              <a:rPr lang="ko-KR" altLang="en-US" sz="1400" dirty="0" err="1">
                <a:solidFill>
                  <a:srgbClr val="333333"/>
                </a:solidFill>
              </a:rPr>
              <a:t>로그인에</a:t>
            </a:r>
            <a:r>
              <a:rPr lang="ko-KR" altLang="en-US" sz="1400" dirty="0">
                <a:solidFill>
                  <a:srgbClr val="333333"/>
                </a:solidFill>
              </a:rPr>
              <a:t> 성공한 후</a:t>
            </a:r>
            <a:r>
              <a:rPr lang="en-US" altLang="ko-KR" sz="1400" dirty="0">
                <a:solidFill>
                  <a:srgbClr val="333333"/>
                </a:solidFill>
              </a:rPr>
              <a:t>, </a:t>
            </a:r>
            <a:r>
              <a:rPr lang="ko-KR" altLang="en-US" sz="1400" dirty="0">
                <a:solidFill>
                  <a:srgbClr val="333333"/>
                </a:solidFill>
              </a:rPr>
              <a:t>다음 요청</a:t>
            </a:r>
            <a:r>
              <a:rPr lang="en-US" altLang="ko-KR" sz="1400" dirty="0">
                <a:solidFill>
                  <a:srgbClr val="333333"/>
                </a:solidFill>
              </a:rPr>
              <a:t>(</a:t>
            </a:r>
            <a:r>
              <a:rPr lang="en" altLang="ko-KR" sz="1400" dirty="0">
                <a:solidFill>
                  <a:srgbClr val="333333"/>
                </a:solidFill>
              </a:rPr>
              <a:t>request)</a:t>
            </a:r>
            <a:r>
              <a:rPr lang="ko-KR" altLang="en-US" sz="1400" dirty="0" err="1">
                <a:solidFill>
                  <a:srgbClr val="333333"/>
                </a:solidFill>
              </a:rPr>
              <a:t>부터는</a:t>
            </a:r>
            <a:r>
              <a:rPr lang="ko-KR" altLang="en-US" sz="1400" dirty="0">
                <a:solidFill>
                  <a:srgbClr val="333333"/>
                </a:solidFill>
              </a:rPr>
              <a:t> </a:t>
            </a:r>
            <a:r>
              <a:rPr lang="en" altLang="ko-KR" sz="1400" dirty="0">
                <a:solidFill>
                  <a:srgbClr val="333333"/>
                </a:solidFill>
              </a:rPr>
              <a:t>access token</a:t>
            </a:r>
            <a:r>
              <a:rPr lang="ko-KR" altLang="en-US" sz="1400" dirty="0">
                <a:solidFill>
                  <a:srgbClr val="333333"/>
                </a:solidFill>
              </a:rPr>
              <a:t>을 </a:t>
            </a:r>
            <a:r>
              <a:rPr lang="en" altLang="ko-KR" sz="1400" dirty="0">
                <a:solidFill>
                  <a:srgbClr val="333333"/>
                </a:solidFill>
              </a:rPr>
              <a:t>request</a:t>
            </a:r>
            <a:r>
              <a:rPr lang="ko-KR" altLang="en-US" sz="1400" dirty="0">
                <a:solidFill>
                  <a:srgbClr val="333333"/>
                </a:solidFill>
              </a:rPr>
              <a:t>에 첨부해서 서버에 전송함으로</a:t>
            </a:r>
            <a:r>
              <a:rPr lang="en-US" altLang="ko-KR" sz="1400" dirty="0">
                <a:solidFill>
                  <a:srgbClr val="333333"/>
                </a:solidFill>
              </a:rPr>
              <a:t>,</a:t>
            </a:r>
            <a:r>
              <a:rPr lang="ko-KR" altLang="en-US" sz="1400" dirty="0">
                <a:solidFill>
                  <a:srgbClr val="333333"/>
                </a:solidFill>
              </a:rPr>
              <a:t> 매번 번거롭게 로그인 할 필요가 없음</a:t>
            </a:r>
            <a:endParaRPr lang="ko-KR" altLang="en-US" sz="1400" b="0" i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70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CB40AC1-ADCC-C346-81E7-55E46C254B41}"/>
              </a:ext>
            </a:extLst>
          </p:cNvPr>
          <p:cNvSpPr/>
          <p:nvPr/>
        </p:nvSpPr>
        <p:spPr>
          <a:xfrm>
            <a:off x="483291" y="825169"/>
            <a:ext cx="5329103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app.config</a:t>
            </a:r>
            <a:r>
              <a:rPr lang="en" altLang="ko-KR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" altLang="ko-KR" sz="1400" dirty="0">
                <a:solidFill>
                  <a:srgbClr val="CE9178"/>
                </a:solidFill>
                <a:latin typeface="Menlo" panose="020B0609030804020204" pitchFamily="49" charset="0"/>
              </a:rPr>
              <a:t>'JWT_SECRET_KEY’</a:t>
            </a:r>
            <a:r>
              <a:rPr lang="en" altLang="ko-KR" sz="1400" dirty="0">
                <a:solidFill>
                  <a:srgbClr val="D4D4D4"/>
                </a:solidFill>
                <a:latin typeface="Menlo" panose="020B0609030804020204" pitchFamily="49" charset="0"/>
              </a:rPr>
              <a:t>]=</a:t>
            </a:r>
            <a:r>
              <a:rPr lang="en" altLang="ko-KR" sz="1400" dirty="0">
                <a:solidFill>
                  <a:srgbClr val="CE9178"/>
                </a:solidFill>
                <a:latin typeface="Menlo" panose="020B0609030804020204" pitchFamily="49" charset="0"/>
              </a:rPr>
              <a:t>‘MY_SECRET_KEY'</a:t>
            </a:r>
            <a:endParaRPr lang="en" altLang="ko-KR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R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jwt</a:t>
            </a:r>
            <a:r>
              <a:rPr lang="en" altLang="ko-KR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R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JWTManager</a:t>
            </a:r>
            <a:r>
              <a:rPr lang="en" altLang="ko-KR" sz="1400" dirty="0">
                <a:solidFill>
                  <a:srgbClr val="D4D4D4"/>
                </a:solidFill>
                <a:latin typeface="Menlo" panose="020B0609030804020204" pitchFamily="49" charset="0"/>
              </a:rPr>
              <a:t>(app)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C7965A-36B0-3444-B7B3-23A41BC22796}"/>
              </a:ext>
            </a:extLst>
          </p:cNvPr>
          <p:cNvSpPr/>
          <p:nvPr/>
        </p:nvSpPr>
        <p:spPr>
          <a:xfrm>
            <a:off x="5914076" y="80011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f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/>
              </a:rPr>
              <a:t>lask-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Roboto"/>
              </a:rPr>
              <a:t>jwt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Roboto"/>
              </a:rPr>
              <a:t>-extended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/>
              </a:rPr>
              <a:t>라이브러리를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Roboto"/>
              </a:rPr>
              <a:t>셋업하기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Roboto"/>
              </a:rPr>
              <a:t> 위해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__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__.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py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에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create_app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()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함수에 이 코드를 추가한다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.</a:t>
            </a:r>
            <a:endParaRPr lang="en" altLang="ko-KR" sz="1400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998821-3E46-7A43-B01C-2FE5B0FB1D92}"/>
              </a:ext>
            </a:extLst>
          </p:cNvPr>
          <p:cNvSpPr/>
          <p:nvPr/>
        </p:nvSpPr>
        <p:spPr>
          <a:xfrm>
            <a:off x="6096000" y="2263373"/>
            <a:ext cx="56553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 err="1"/>
              <a:t>create_blog</a:t>
            </a:r>
            <a:r>
              <a:rPr lang="en" altLang="ko-KR" sz="1400" dirty="0"/>
              <a:t>, </a:t>
            </a:r>
            <a:r>
              <a:rPr lang="en" altLang="ko-KR" sz="1400" dirty="0" err="1"/>
              <a:t>update_blog</a:t>
            </a:r>
            <a:r>
              <a:rPr lang="en" altLang="ko-KR" sz="1400" dirty="0"/>
              <a:t>, </a:t>
            </a:r>
            <a:r>
              <a:rPr lang="en" altLang="ko-KR" sz="1400" dirty="0" err="1"/>
              <a:t>search_blog</a:t>
            </a:r>
            <a:r>
              <a:rPr lang="en" altLang="ko-KR" sz="1400" dirty="0"/>
              <a:t>, </a:t>
            </a:r>
            <a:r>
              <a:rPr lang="en" altLang="ko-KR" sz="1400" dirty="0" err="1"/>
              <a:t>delete_blog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라우트에</a:t>
            </a:r>
            <a:r>
              <a:rPr lang="ko-KR" altLang="en-US" sz="1400" dirty="0"/>
              <a:t> </a:t>
            </a:r>
            <a:endParaRPr lang="en" altLang="ko-KR" sz="1400" dirty="0"/>
          </a:p>
          <a:p>
            <a:r>
              <a:rPr lang="en-US" altLang="ko-KR" sz="1400" b="1" dirty="0"/>
              <a:t>@</a:t>
            </a:r>
            <a:r>
              <a:rPr lang="en-US" altLang="ko-KR" sz="1400" b="1" dirty="0" err="1"/>
              <a:t>jwt_required</a:t>
            </a:r>
            <a:r>
              <a:rPr lang="en-US" altLang="ko-KR" sz="1400" b="1" dirty="0"/>
              <a:t>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추가함 </a:t>
            </a:r>
            <a:r>
              <a:rPr lang="en-US" altLang="ko-KR" sz="1400" b="1" dirty="0">
                <a:sym typeface="Wingdings" pitchFamily="2" charset="2"/>
              </a:rPr>
              <a:t> header </a:t>
            </a:r>
            <a:r>
              <a:rPr lang="ko-KR" altLang="en-US" sz="1400" b="1" dirty="0">
                <a:sym typeface="Wingdings" pitchFamily="2" charset="2"/>
              </a:rPr>
              <a:t>안에 있는 유효한 </a:t>
            </a:r>
            <a:r>
              <a:rPr lang="en-US" altLang="ko-KR" sz="1400" b="1" dirty="0">
                <a:sym typeface="Wingdings" pitchFamily="2" charset="2"/>
              </a:rPr>
              <a:t>JWT </a:t>
            </a:r>
            <a:r>
              <a:rPr lang="ko-KR" altLang="en-US" sz="1400" b="1" dirty="0">
                <a:sym typeface="Wingdings" pitchFamily="2" charset="2"/>
              </a:rPr>
              <a:t>토큰을 제공하지 않으면 그 </a:t>
            </a:r>
            <a:r>
              <a:rPr lang="ko-KR" altLang="en-US" sz="1400" b="1" dirty="0" err="1">
                <a:sym typeface="Wingdings" pitchFamily="2" charset="2"/>
              </a:rPr>
              <a:t>라우트에</a:t>
            </a:r>
            <a:r>
              <a:rPr lang="ko-KR" altLang="en-US" sz="1400" b="1" dirty="0">
                <a:sym typeface="Wingdings" pitchFamily="2" charset="2"/>
              </a:rPr>
              <a:t> 접근 불가 </a:t>
            </a:r>
            <a:endParaRPr lang="en-US" altLang="ko-KR" sz="1400" b="1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8AB724-5F09-FD4F-959F-676A5750646A}"/>
              </a:ext>
            </a:extLst>
          </p:cNvPr>
          <p:cNvSpPr/>
          <p:nvPr/>
        </p:nvSpPr>
        <p:spPr>
          <a:xfrm>
            <a:off x="351479" y="3396278"/>
            <a:ext cx="6096000" cy="6924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update_blog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int:id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&gt;', methods=["PUT"])</a:t>
            </a:r>
          </a:p>
          <a:p>
            <a:r>
              <a:rPr lang="en" altLang="ko-KR" sz="1300" dirty="0">
                <a:solidFill>
                  <a:schemeClr val="accent2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accent2"/>
                </a:solidFill>
                <a:latin typeface="Menlo" panose="020B0609030804020204" pitchFamily="49" charset="0"/>
              </a:rPr>
              <a:t>jwt_required</a:t>
            </a:r>
            <a:endParaRPr lang="en" altLang="ko-KR" sz="1300" dirty="0">
              <a:solidFill>
                <a:schemeClr val="accent2"/>
              </a:solidFill>
              <a:latin typeface="Menlo" panose="020B0609030804020204" pitchFamily="49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update_blog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(id):</a:t>
            </a:r>
            <a:endParaRPr lang="en" altLang="ko-KR" sz="13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C8DD1-4C15-9140-B874-DC24297A94D5}"/>
              </a:ext>
            </a:extLst>
          </p:cNvPr>
          <p:cNvSpPr/>
          <p:nvPr/>
        </p:nvSpPr>
        <p:spPr>
          <a:xfrm>
            <a:off x="351479" y="4371966"/>
            <a:ext cx="6096000" cy="6924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add_blog',methods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=["POST"])</a:t>
            </a:r>
          </a:p>
          <a:p>
            <a:r>
              <a:rPr lang="en" altLang="ko-KR" sz="1300" dirty="0">
                <a:solidFill>
                  <a:schemeClr val="accent2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accent2"/>
                </a:solidFill>
                <a:latin typeface="Menlo" panose="020B0609030804020204" pitchFamily="49" charset="0"/>
              </a:rPr>
              <a:t>jwt_required</a:t>
            </a:r>
            <a:endParaRPr lang="en" altLang="ko-KR" sz="1300" dirty="0">
              <a:solidFill>
                <a:schemeClr val="accent2"/>
              </a:solidFill>
              <a:latin typeface="Menlo" panose="020B0609030804020204" pitchFamily="49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create_blog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()       </a:t>
            </a:r>
            <a:endParaRPr lang="en" altLang="ko-KR" sz="13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F17825-E5F2-354E-B7BF-4EA73D3B5632}"/>
              </a:ext>
            </a:extLst>
          </p:cNvPr>
          <p:cNvSpPr/>
          <p:nvPr/>
        </p:nvSpPr>
        <p:spPr>
          <a:xfrm>
            <a:off x="351479" y="2134537"/>
            <a:ext cx="5329103" cy="892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search_blogs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string:contents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&gt;', methods=["GET"])</a:t>
            </a:r>
          </a:p>
          <a:p>
            <a:r>
              <a:rPr lang="en" altLang="ko-KR" sz="1300" dirty="0">
                <a:solidFill>
                  <a:schemeClr val="accent2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accent2"/>
                </a:solidFill>
                <a:latin typeface="Menlo" panose="020B0609030804020204" pitchFamily="49" charset="0"/>
              </a:rPr>
              <a:t>jwt_required</a:t>
            </a:r>
            <a:endParaRPr lang="en" altLang="ko-KR" sz="1300" dirty="0">
              <a:solidFill>
                <a:schemeClr val="accent2"/>
              </a:solidFill>
              <a:latin typeface="Menlo" panose="020B0609030804020204" pitchFamily="49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search_blogs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(contents):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0276AC-F2F4-E04D-B2EF-CFF8DF94A249}"/>
              </a:ext>
            </a:extLst>
          </p:cNvPr>
          <p:cNvSpPr/>
          <p:nvPr/>
        </p:nvSpPr>
        <p:spPr>
          <a:xfrm>
            <a:off x="351479" y="5244112"/>
            <a:ext cx="5329103" cy="892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delete_blog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int:id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&gt;', methods=["DELETE"])</a:t>
            </a:r>
          </a:p>
          <a:p>
            <a:r>
              <a:rPr lang="en" altLang="ko-KR" sz="1300" dirty="0">
                <a:solidFill>
                  <a:schemeClr val="accent2"/>
                </a:solidFill>
                <a:latin typeface="Menlo" panose="020B0609030804020204" pitchFamily="49" charset="0"/>
              </a:rPr>
              <a:t>@</a:t>
            </a:r>
            <a:r>
              <a:rPr lang="en" altLang="ko-KR" sz="1300" dirty="0" err="1">
                <a:solidFill>
                  <a:schemeClr val="accent2"/>
                </a:solidFill>
                <a:latin typeface="Menlo" panose="020B0609030804020204" pitchFamily="49" charset="0"/>
              </a:rPr>
              <a:t>jwt_required</a:t>
            </a:r>
            <a:r>
              <a:rPr lang="en" altLang="ko-KR" sz="1300" dirty="0">
                <a:solidFill>
                  <a:schemeClr val="accent2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  <a:latin typeface="Menlo" panose="020B0609030804020204" pitchFamily="49" charset="0"/>
              </a:rPr>
              <a:t>delete_blog</a:t>
            </a:r>
            <a:r>
              <a:rPr lang="en" altLang="ko-KR" sz="1300" dirty="0">
                <a:solidFill>
                  <a:schemeClr val="bg1"/>
                </a:solidFill>
                <a:latin typeface="Menlo" panose="020B0609030804020204" pitchFamily="49" charset="0"/>
              </a:rPr>
              <a:t>(id):</a:t>
            </a:r>
          </a:p>
        </p:txBody>
      </p:sp>
    </p:spTree>
    <p:extLst>
      <p:ext uri="{BB962C8B-B14F-4D97-AF65-F5344CB8AC3E}">
        <p14:creationId xmlns:p14="http://schemas.microsoft.com/office/powerpoint/2010/main" val="421936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7FFDF4-2BA4-3745-826D-A216792C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1" y="1571709"/>
            <a:ext cx="3159518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6E189B-AAAC-1747-8D72-B7EA35CE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92" y="1161418"/>
            <a:ext cx="2908485" cy="24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316C5F-AE24-DB4B-A38A-7DC01BFC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592" y="4246805"/>
            <a:ext cx="3441700" cy="9132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982965-2597-564B-BEB4-E6DE89E63EFE}"/>
              </a:ext>
            </a:extLst>
          </p:cNvPr>
          <p:cNvSpPr/>
          <p:nvPr/>
        </p:nvSpPr>
        <p:spPr>
          <a:xfrm>
            <a:off x="3769026" y="3708156"/>
            <a:ext cx="8581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>
                <a:latin typeface="Helvetica Neue" panose="02000503000000020004" pitchFamily="2" charset="0"/>
              </a:rPr>
              <a:t>shared </a:t>
            </a:r>
            <a:r>
              <a:rPr lang="ko-KR" altLang="en-US" sz="1400" b="1" dirty="0">
                <a:latin typeface="Helvetica Neue" panose="02000503000000020004" pitchFamily="2" charset="0"/>
              </a:rPr>
              <a:t>폴더 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서비스에서 재사용할 서비스</a:t>
            </a:r>
            <a:r>
              <a:rPr lang="en-US" altLang="ko-KR" sz="1400" dirty="0">
                <a:latin typeface="Helvetica Neue" panose="02000503000000020004" pitchFamily="2" charset="0"/>
              </a:rPr>
              <a:t>,</a:t>
            </a:r>
            <a:r>
              <a:rPr lang="ko-KR" altLang="en-US" sz="1400" dirty="0">
                <a:latin typeface="Helvetica Neue" panose="02000503000000020004" pitchFamily="2" charset="0"/>
              </a:rPr>
              <a:t> 모델</a:t>
            </a:r>
            <a:r>
              <a:rPr lang="en-US" altLang="ko-KR" sz="1400" dirty="0">
                <a:latin typeface="Helvetica Neue" panose="02000503000000020004" pitchFamily="2" charset="0"/>
              </a:rPr>
              <a:t>(Blog, Tag, User),</a:t>
            </a:r>
            <a:r>
              <a:rPr lang="ko-KR" altLang="en-US" sz="1400" dirty="0">
                <a:latin typeface="Helvetica Neue" panose="02000503000000020004" pitchFamily="2" charset="0"/>
              </a:rPr>
              <a:t> 컴포넌트</a:t>
            </a:r>
            <a:r>
              <a:rPr lang="en-US" altLang="ko-KR" sz="1400" dirty="0">
                <a:latin typeface="Helvetica Neue" panose="02000503000000020004" pitchFamily="2" charset="0"/>
              </a:rPr>
              <a:t>(footer, header, alert dialog</a:t>
            </a:r>
          </a:p>
          <a:p>
            <a:r>
              <a:rPr lang="en-US" altLang="ko-KR" sz="1400" dirty="0">
                <a:latin typeface="Helvetica Neue" panose="02000503000000020004" pitchFamily="2" charset="0"/>
              </a:rPr>
              <a:t>     </a:t>
            </a:r>
            <a:r>
              <a:rPr lang="ko-KR" altLang="en-US" sz="1400" dirty="0">
                <a:latin typeface="Helvetica Neue" panose="02000503000000020004" pitchFamily="2" charset="0"/>
              </a:rPr>
              <a:t>등</a:t>
            </a:r>
            <a:r>
              <a:rPr lang="en-US" altLang="ko-KR" sz="1400" dirty="0">
                <a:latin typeface="Helvetica Neue" panose="02000503000000020004" pitchFamily="2" charset="0"/>
              </a:rPr>
              <a:t>)</a:t>
            </a:r>
            <a:r>
              <a:rPr lang="ko-KR" altLang="en-US" sz="1400" dirty="0">
                <a:latin typeface="Helvetica Neue" panose="02000503000000020004" pitchFamily="2" charset="0"/>
              </a:rPr>
              <a:t> 위치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35F45-7563-C04F-8B55-760F076F5024}"/>
              </a:ext>
            </a:extLst>
          </p:cNvPr>
          <p:cNvSpPr/>
          <p:nvPr/>
        </p:nvSpPr>
        <p:spPr>
          <a:xfrm>
            <a:off x="3746639" y="849657"/>
            <a:ext cx="4987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>
                <a:latin typeface="Helvetica Neue" panose="02000503000000020004" pitchFamily="2" charset="0"/>
              </a:rPr>
              <a:t>components </a:t>
            </a:r>
            <a:r>
              <a:rPr lang="ko-KR" altLang="en-US" sz="1400" b="1" dirty="0">
                <a:latin typeface="Helvetica Neue" panose="02000503000000020004" pitchFamily="2" charset="0"/>
              </a:rPr>
              <a:t>폴더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각각 작은 단위의 앱이 되는 컴포넌트</a:t>
            </a:r>
            <a:endParaRPr lang="en-US" altLang="ko-KR" sz="1400" dirty="0">
              <a:latin typeface="Helvetica Neue" panose="0200050300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6294D4-13DA-D141-83BF-51744C17914A}"/>
              </a:ext>
            </a:extLst>
          </p:cNvPr>
          <p:cNvSpPr/>
          <p:nvPr/>
        </p:nvSpPr>
        <p:spPr>
          <a:xfrm>
            <a:off x="4093674" y="5786045"/>
            <a:ext cx="60500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Helvetica Neue" panose="02000503000000020004" pitchFamily="2" charset="0"/>
              </a:rPr>
              <a:t>assets</a:t>
            </a:r>
            <a:r>
              <a:rPr lang="ko-KR" altLang="en-US" sz="1400" b="1" dirty="0">
                <a:latin typeface="Helvetica Neue" panose="02000503000000020004" pitchFamily="2" charset="0"/>
              </a:rPr>
              <a:t>폴더</a:t>
            </a:r>
            <a:r>
              <a:rPr lang="en-US" altLang="ko-KR" sz="1400" b="1" dirty="0">
                <a:latin typeface="Helvetica Neue" panose="02000503000000020004" pitchFamily="2" charset="0"/>
              </a:rPr>
              <a:t> 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정적 파일들</a:t>
            </a:r>
            <a:r>
              <a:rPr lang="en-US" altLang="ko-KR" sz="1400" dirty="0">
                <a:latin typeface="Helvetica Neue" panose="02000503000000020004" pitchFamily="2" charset="0"/>
              </a:rPr>
              <a:t>(</a:t>
            </a:r>
            <a:r>
              <a:rPr lang="ko-KR" altLang="en-US" sz="1400" dirty="0">
                <a:latin typeface="Helvetica Neue" panose="02000503000000020004" pitchFamily="2" charset="0"/>
              </a:rPr>
              <a:t>이미지</a:t>
            </a:r>
            <a:r>
              <a:rPr lang="en-US" altLang="ko-KR" sz="1400" dirty="0">
                <a:latin typeface="Helvetica Neue" panose="02000503000000020004" pitchFamily="2" charset="0"/>
              </a:rPr>
              <a:t>,</a:t>
            </a:r>
            <a:r>
              <a:rPr lang="ko-KR" altLang="en-US" sz="1400" dirty="0">
                <a:latin typeface="Helvetica Neue" panose="02000503000000020004" pitchFamily="2" charset="0"/>
              </a:rPr>
              <a:t> </a:t>
            </a:r>
            <a:r>
              <a:rPr lang="en-US" altLang="ko-KR" sz="1400" dirty="0" err="1">
                <a:latin typeface="Helvetica Neue" panose="02000503000000020004" pitchFamily="2" charset="0"/>
              </a:rPr>
              <a:t>js</a:t>
            </a:r>
            <a:r>
              <a:rPr lang="en-US" altLang="ko-KR" sz="1400" dirty="0">
                <a:latin typeface="Helvetica Neue" panose="02000503000000020004" pitchFamily="2" charset="0"/>
              </a:rPr>
              <a:t> ,</a:t>
            </a:r>
            <a:r>
              <a:rPr lang="en-US" altLang="ko-KR" sz="1400" dirty="0" err="1">
                <a:latin typeface="Helvetica Neue" panose="02000503000000020004" pitchFamily="2" charset="0"/>
              </a:rPr>
              <a:t>css</a:t>
            </a:r>
            <a:r>
              <a:rPr lang="en-US" altLang="ko-KR" sz="1400" dirty="0">
                <a:latin typeface="Helvetica Neue" panose="02000503000000020004" pitchFamily="2" charset="0"/>
              </a:rPr>
              <a:t>) </a:t>
            </a:r>
            <a:r>
              <a:rPr lang="ko-KR" altLang="en-US" sz="1400" dirty="0">
                <a:latin typeface="Helvetica Neue" panose="02000503000000020004" pitchFamily="2" charset="0"/>
              </a:rPr>
              <a:t>저장</a:t>
            </a:r>
            <a:endParaRPr lang="en-US" altLang="ko-KR" sz="1400" dirty="0">
              <a:latin typeface="Helvetica Neue" panose="02000503000000020004" pitchFamily="2" charset="0"/>
            </a:endParaRPr>
          </a:p>
          <a:p>
            <a:r>
              <a:rPr lang="en-US" altLang="ko-KR" sz="1400" b="1" dirty="0">
                <a:latin typeface="Helvetica Neue" panose="02000503000000020004" pitchFamily="2" charset="0"/>
              </a:rPr>
              <a:t>environments </a:t>
            </a:r>
            <a:r>
              <a:rPr lang="ko-KR" altLang="en-US" sz="1400" b="1" dirty="0">
                <a:latin typeface="Helvetica Neue" panose="02000503000000020004" pitchFamily="2" charset="0"/>
              </a:rPr>
              <a:t>폴더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애플리케이션의 환경 설정 파일을 포함하는 디렉토리</a:t>
            </a:r>
            <a:endParaRPr lang="en-US" altLang="ko-KR" sz="1400" dirty="0">
              <a:latin typeface="Helvetica Neue" panose="02000503000000020004" pitchFamily="2" charset="0"/>
            </a:endParaRPr>
          </a:p>
          <a:p>
            <a:r>
              <a:rPr lang="en-US" altLang="ko-KR" sz="1400" b="1" dirty="0" err="1">
                <a:latin typeface="Helvetica Neue" panose="02000503000000020004" pitchFamily="2" charset="0"/>
              </a:rPr>
              <a:t>index.html</a:t>
            </a:r>
            <a:r>
              <a:rPr lang="en-US" altLang="ko-KR" sz="1400" b="1" dirty="0">
                <a:latin typeface="Helvetica Neue" panose="02000503000000020004" pitchFamily="2" charset="0"/>
              </a:rPr>
              <a:t> 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최상위 </a:t>
            </a:r>
            <a:r>
              <a:rPr lang="en-US" altLang="ko-KR" sz="1400" dirty="0">
                <a:latin typeface="Helvetica Neue" panose="02000503000000020004" pitchFamily="2" charset="0"/>
              </a:rPr>
              <a:t>html, </a:t>
            </a:r>
            <a:r>
              <a:rPr lang="ko-KR" altLang="en-US" sz="1400" dirty="0">
                <a:latin typeface="Helvetica Neue" panose="02000503000000020004" pitchFamily="2" charset="0"/>
              </a:rPr>
              <a:t>루트 컴포넌트 불러옴 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BBB1D7-AD09-6347-8137-9558BD51949F}"/>
              </a:ext>
            </a:extLst>
          </p:cNvPr>
          <p:cNvSpPr/>
          <p:nvPr/>
        </p:nvSpPr>
        <p:spPr>
          <a:xfrm>
            <a:off x="3842466" y="5266155"/>
            <a:ext cx="5410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>
                <a:latin typeface="Helvetica Neue" panose="02000503000000020004" pitchFamily="2" charset="0"/>
              </a:rPr>
              <a:t>modules </a:t>
            </a:r>
            <a:r>
              <a:rPr lang="ko-KR" altLang="en-US" sz="1400" b="1" dirty="0">
                <a:latin typeface="Helvetica Neue" panose="02000503000000020004" pitchFamily="2" charset="0"/>
              </a:rPr>
              <a:t>폴더 </a:t>
            </a:r>
            <a:r>
              <a:rPr lang="en-US" altLang="ko-KR" sz="1400" dirty="0">
                <a:latin typeface="Helvetica Neue" panose="02000503000000020004" pitchFamily="2" charset="0"/>
              </a:rPr>
              <a:t>: </a:t>
            </a:r>
            <a:r>
              <a:rPr lang="ko-KR" altLang="en-US" sz="1400" dirty="0">
                <a:latin typeface="Helvetica Neue" panose="02000503000000020004" pitchFamily="2" charset="0"/>
              </a:rPr>
              <a:t>사용할 모듈</a:t>
            </a:r>
            <a:r>
              <a:rPr lang="en-US" altLang="ko-KR" sz="1400" dirty="0">
                <a:latin typeface="Helvetica Neue" panose="02000503000000020004" pitchFamily="2" charset="0"/>
              </a:rPr>
              <a:t>(material)</a:t>
            </a:r>
            <a:r>
              <a:rPr lang="ko-KR" altLang="en-US" sz="1400" dirty="0">
                <a:latin typeface="Helvetica Neue" panose="02000503000000020004" pitchFamily="2" charset="0"/>
              </a:rPr>
              <a:t> 저장</a:t>
            </a:r>
            <a:r>
              <a:rPr lang="en-US" altLang="ko-KR" sz="1400" dirty="0">
                <a:latin typeface="Helvetica Neue" panose="02000503000000020004" pitchFamily="2" charset="0"/>
              </a:rPr>
              <a:t> </a:t>
            </a:r>
            <a:r>
              <a:rPr lang="en-US" altLang="ko-KR" sz="1400" dirty="0">
                <a:latin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altLang="ko-KR" sz="1400" dirty="0" err="1">
                <a:latin typeface="Helvetica Neue" panose="02000503000000020004" pitchFamily="2" charset="0"/>
                <a:sym typeface="Wingdings" pitchFamily="2" charset="2"/>
              </a:rPr>
              <a:t>materialmodule</a:t>
            </a:r>
            <a:r>
              <a:rPr lang="ko-KR" altLang="en-US" sz="1400" dirty="0">
                <a:latin typeface="Helvetica Neue" panose="02000503000000020004" pitchFamily="2" charset="0"/>
              </a:rPr>
              <a:t> 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39044A-BD67-AA44-BC57-B52D0884EF37}"/>
              </a:ext>
            </a:extLst>
          </p:cNvPr>
          <p:cNvSpPr/>
          <p:nvPr/>
        </p:nvSpPr>
        <p:spPr>
          <a:xfrm>
            <a:off x="788039" y="1213528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전체 디렉토리 구조 </a:t>
            </a:r>
            <a:endParaRPr kumimoji="1" lang="en-US" altLang="ko-KR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499EAE6-B6A2-564E-BF62-7AF0E349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9" y="166187"/>
            <a:ext cx="10515600" cy="568959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Angular (front-end)</a:t>
            </a:r>
            <a:endParaRPr kumimoji="1" lang="ko-KR" altLang="en-US" sz="3200" dirty="0"/>
          </a:p>
        </p:txBody>
      </p:sp>
      <p:cxnSp>
        <p:nvCxnSpPr>
          <p:cNvPr id="23" name="직선 연결선 35">
            <a:extLst>
              <a:ext uri="{FF2B5EF4-FFF2-40B4-BE49-F238E27FC236}">
                <a16:creationId xmlns:a16="http://schemas.microsoft.com/office/drawing/2014/main" id="{981B4512-34FF-1F4C-B46B-209CA5C1F00B}"/>
              </a:ext>
            </a:extLst>
          </p:cNvPr>
          <p:cNvCxnSpPr/>
          <p:nvPr/>
        </p:nvCxnSpPr>
        <p:spPr>
          <a:xfrm>
            <a:off x="347939" y="76514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37">
            <a:extLst>
              <a:ext uri="{FF2B5EF4-FFF2-40B4-BE49-F238E27FC236}">
                <a16:creationId xmlns:a16="http://schemas.microsoft.com/office/drawing/2014/main" id="{0209342E-1499-8E45-BD55-51232EF6E1FF}"/>
              </a:ext>
            </a:extLst>
          </p:cNvPr>
          <p:cNvCxnSpPr/>
          <p:nvPr/>
        </p:nvCxnSpPr>
        <p:spPr>
          <a:xfrm>
            <a:off x="347939" y="120784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FE39DBD-E0AD-9F4F-BC15-BCBC04C0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068" y="1315150"/>
            <a:ext cx="2160832" cy="15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7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4FF8B6-A231-9A44-BFF3-5AE9A17B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9" y="166187"/>
            <a:ext cx="10515600" cy="568959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Angular (front-end)</a:t>
            </a:r>
            <a:endParaRPr kumimoji="1" lang="ko-KR" altLang="en-US" sz="3200" dirty="0"/>
          </a:p>
        </p:txBody>
      </p:sp>
      <p:cxnSp>
        <p:nvCxnSpPr>
          <p:cNvPr id="5" name="직선 연결선 35">
            <a:extLst>
              <a:ext uri="{FF2B5EF4-FFF2-40B4-BE49-F238E27FC236}">
                <a16:creationId xmlns:a16="http://schemas.microsoft.com/office/drawing/2014/main" id="{29A58BA1-98A3-064C-9FED-ED20B560A9B4}"/>
              </a:ext>
            </a:extLst>
          </p:cNvPr>
          <p:cNvCxnSpPr/>
          <p:nvPr/>
        </p:nvCxnSpPr>
        <p:spPr>
          <a:xfrm>
            <a:off x="347939" y="76514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7">
            <a:extLst>
              <a:ext uri="{FF2B5EF4-FFF2-40B4-BE49-F238E27FC236}">
                <a16:creationId xmlns:a16="http://schemas.microsoft.com/office/drawing/2014/main" id="{4FD6427E-244D-CC45-97E9-C4A64BE8C328}"/>
              </a:ext>
            </a:extLst>
          </p:cNvPr>
          <p:cNvCxnSpPr/>
          <p:nvPr/>
        </p:nvCxnSpPr>
        <p:spPr>
          <a:xfrm>
            <a:off x="347939" y="120784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E3B29D-4FF5-9942-BDD0-BA4A9D46404A}"/>
              </a:ext>
            </a:extLst>
          </p:cNvPr>
          <p:cNvSpPr txBox="1"/>
          <p:nvPr/>
        </p:nvSpPr>
        <p:spPr>
          <a:xfrm>
            <a:off x="377953" y="1366897"/>
            <a:ext cx="629019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 앱과 관련된 모든 </a:t>
            </a:r>
            <a:r>
              <a:rPr lang="en" altLang="ko-KR" sz="1400" dirty="0"/>
              <a:t>dependencies</a:t>
            </a:r>
            <a:r>
              <a:rPr lang="ko-KR" altLang="en-US" sz="1400" dirty="0"/>
              <a:t> 설치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ea typeface="바른돋움 1" pitchFamily="18" charset="-127"/>
            </a:endParaRPr>
          </a:p>
          <a:p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npm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install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App-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routing.module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기존의 </a:t>
            </a:r>
            <a:r>
              <a:rPr lang="en" altLang="ko-KR" sz="1400" dirty="0" err="1"/>
              <a:t>app.module.ts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가아닌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" altLang="ko-KR" sz="1400" dirty="0"/>
              <a:t>app-</a:t>
            </a:r>
            <a:r>
              <a:rPr lang="en" altLang="ko-KR" sz="1400" dirty="0" err="1"/>
              <a:t>routing.module.ts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만들어 라우터 모듈을 분리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/>
              <a:t>특정 </a:t>
            </a:r>
            <a:r>
              <a:rPr lang="en" altLang="ko-KR" sz="1400" dirty="0" err="1"/>
              <a:t>Url</a:t>
            </a:r>
            <a:r>
              <a:rPr lang="en" altLang="ko-KR" sz="1400" dirty="0"/>
              <a:t> Path Pattern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들어오는 주소에 대해서 어떤 컴포넌트와 연결할지를 </a:t>
            </a:r>
            <a:r>
              <a:rPr lang="ko-KR" altLang="en-US" sz="1400" dirty="0" err="1"/>
              <a:t>지정해줌</a:t>
            </a:r>
            <a:endParaRPr lang="en-US" altLang="ko-KR" sz="1400" dirty="0"/>
          </a:p>
          <a:p>
            <a:pPr fontAlgn="base"/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/>
              <a:t>Path : ‘’ </a:t>
            </a: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en-US" altLang="ko-KR" sz="1400" dirty="0" err="1">
                <a:sym typeface="Wingdings" pitchFamily="2" charset="2"/>
              </a:rPr>
              <a:t>homecomponent</a:t>
            </a:r>
            <a:r>
              <a:rPr lang="ko-KR" altLang="en-US" sz="1400" dirty="0">
                <a:sym typeface="Wingdings" pitchFamily="2" charset="2"/>
              </a:rPr>
              <a:t> 로 연결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sym typeface="Wingdings" pitchFamily="2" charset="2"/>
              </a:rPr>
              <a:t>Path : ‘home’, </a:t>
            </a:r>
            <a:r>
              <a:rPr lang="en-US" altLang="ko-KR" sz="1400" dirty="0" err="1">
                <a:sym typeface="Wingdings" pitchFamily="2" charset="2"/>
              </a:rPr>
              <a:t>redirectTo</a:t>
            </a:r>
            <a:r>
              <a:rPr lang="en-US" altLang="ko-KR" sz="1400" dirty="0">
                <a:sym typeface="Wingdings" pitchFamily="2" charset="2"/>
              </a:rPr>
              <a:t>: ‘’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r</a:t>
            </a:r>
            <a:r>
              <a:rPr lang="en" altLang="ko-KR" sz="1400" dirty="0" err="1"/>
              <a:t>edirect</a:t>
            </a:r>
            <a:r>
              <a:rPr lang="en" altLang="ko-KR" sz="1400" dirty="0"/>
              <a:t> to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homepagecomponent</a:t>
            </a:r>
            <a:endParaRPr lang="en-US" altLang="ko-KR" sz="1400" dirty="0">
              <a:sym typeface="Wingdings" pitchFamily="2" charset="2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sym typeface="Wingdings" pitchFamily="2" charset="2"/>
              </a:rPr>
              <a:t>Path: ‘**’ </a:t>
            </a:r>
            <a:r>
              <a:rPr lang="ko-KR" altLang="en-US" sz="1400" dirty="0">
                <a:sym typeface="Wingdings" pitchFamily="2" charset="2"/>
              </a:rPr>
              <a:t>아무것도 매칭되지 않음</a:t>
            </a:r>
            <a:r>
              <a:rPr lang="en-US" altLang="ko-KR" sz="1400" dirty="0">
                <a:sym typeface="Wingdings" pitchFamily="2" charset="2"/>
              </a:rPr>
              <a:t>: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404</a:t>
            </a:r>
            <a:r>
              <a:rPr lang="ko-KR" altLang="en-US" sz="1400" dirty="0">
                <a:sym typeface="Wingdings" pitchFamily="2" charset="2"/>
              </a:rPr>
              <a:t> 페이지로 연결</a:t>
            </a:r>
            <a:r>
              <a:rPr lang="en-US" altLang="ko-KR" sz="1400" dirty="0">
                <a:sym typeface="Wingdings" pitchFamily="2" charset="2"/>
              </a:rPr>
              <a:t>.</a:t>
            </a:r>
            <a:r>
              <a:rPr lang="ko-KR" altLang="en-US" sz="1400" dirty="0">
                <a:sym typeface="Wingdings" pitchFamily="2" charset="2"/>
              </a:rPr>
              <a:t> 제일 </a:t>
            </a:r>
            <a:r>
              <a:rPr lang="ko-KR" altLang="en-US" sz="1400" dirty="0"/>
              <a:t>마지막에 설정 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08B180-F162-1D4F-9596-EC77EB3BB055}"/>
              </a:ext>
            </a:extLst>
          </p:cNvPr>
          <p:cNvSpPr/>
          <p:nvPr/>
        </p:nvSpPr>
        <p:spPr>
          <a:xfrm>
            <a:off x="6668151" y="1379502"/>
            <a:ext cx="5145895" cy="46935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const routes: Routes = [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{path:'',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component:HomepageComponent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path:'home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</a:t>
            </a:r>
            <a:r>
              <a:rPr lang="en" altLang="ko-KR" sz="1300" dirty="0">
                <a:solidFill>
                  <a:schemeClr val="bg1"/>
                </a:solidFill>
              </a:rPr>
              <a:t> </a:t>
            </a:r>
            <a:r>
              <a:rPr lang="en" altLang="ko-KR" sz="1300" dirty="0" err="1">
                <a:solidFill>
                  <a:schemeClr val="bg1"/>
                </a:solidFill>
              </a:rPr>
              <a:t>redirectTo</a:t>
            </a:r>
            <a:r>
              <a:rPr lang="en" altLang="ko-KR" sz="1300" dirty="0">
                <a:solidFill>
                  <a:schemeClr val="bg1"/>
                </a:solidFill>
              </a:rPr>
              <a:t>: '', </a:t>
            </a:r>
            <a:r>
              <a:rPr lang="en" altLang="ko-KR" sz="1300" dirty="0" err="1">
                <a:solidFill>
                  <a:schemeClr val="bg1"/>
                </a:solidFill>
              </a:rPr>
              <a:t>pathMatch</a:t>
            </a:r>
            <a:r>
              <a:rPr lang="en" altLang="ko-KR" sz="1300" dirty="0">
                <a:solidFill>
                  <a:schemeClr val="bg1"/>
                </a:solidFill>
              </a:rPr>
              <a:t>: 'full'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/:id',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component:BlogDetailsComponent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path:'admin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component:AdminComponent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canActivate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:[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AuthGuardService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children:[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path:'all-blogs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component:AllBlogsComponent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path:'add-blog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component:AddBlogComponent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path:'update-blog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/:id',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component:UpdateBlogComponent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]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path:'login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component:LoginComponent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path:'signup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component:SignupComponent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{path:'**', component: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NotFoundComponent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NgModule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imports: 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RouterModule.forRoot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(routes)],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exports: 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RouterModule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AppRoutingModule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{ }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94F9-AFD8-E448-BA5B-51C4EAAE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9" y="166187"/>
            <a:ext cx="10515600" cy="568959"/>
          </a:xfrm>
        </p:spPr>
        <p:txBody>
          <a:bodyPr>
            <a:normAutofit/>
          </a:bodyPr>
          <a:lstStyle/>
          <a:p>
            <a:r>
              <a:rPr kumimoji="1" lang="en-US" altLang="ko-KR" sz="3200" dirty="0"/>
              <a:t>Angular (front-end)</a:t>
            </a:r>
            <a:endParaRPr kumimoji="1" lang="ko-KR" altLang="en-US" sz="3200" dirty="0"/>
          </a:p>
        </p:txBody>
      </p:sp>
      <p:cxnSp>
        <p:nvCxnSpPr>
          <p:cNvPr id="5" name="직선 연결선 35">
            <a:extLst>
              <a:ext uri="{FF2B5EF4-FFF2-40B4-BE49-F238E27FC236}">
                <a16:creationId xmlns:a16="http://schemas.microsoft.com/office/drawing/2014/main" id="{F4556B4D-975F-AC4C-B833-B4CBBF994A7A}"/>
              </a:ext>
            </a:extLst>
          </p:cNvPr>
          <p:cNvCxnSpPr/>
          <p:nvPr/>
        </p:nvCxnSpPr>
        <p:spPr>
          <a:xfrm>
            <a:off x="347939" y="76514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7">
            <a:extLst>
              <a:ext uri="{FF2B5EF4-FFF2-40B4-BE49-F238E27FC236}">
                <a16:creationId xmlns:a16="http://schemas.microsoft.com/office/drawing/2014/main" id="{4D8A8711-AD16-564A-A215-AD1BFE3DFC03}"/>
              </a:ext>
            </a:extLst>
          </p:cNvPr>
          <p:cNvCxnSpPr/>
          <p:nvPr/>
        </p:nvCxnSpPr>
        <p:spPr>
          <a:xfrm>
            <a:off x="347939" y="120784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7776B8-E642-4048-A7FC-D4023CF255A7}"/>
              </a:ext>
            </a:extLst>
          </p:cNvPr>
          <p:cNvSpPr txBox="1"/>
          <p:nvPr/>
        </p:nvSpPr>
        <p:spPr>
          <a:xfrm>
            <a:off x="511354" y="3619621"/>
            <a:ext cx="58336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AppComponent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(</a:t>
            </a:r>
            <a:r>
              <a:rPr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루트컴포넌트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  <a:p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open_dialog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과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sign_out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함수를 생성하여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로그아웃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클릭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open_dialog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불러온다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  <a:p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sz="1500" dirty="0" err="1"/>
              <a:t>생성자에</a:t>
            </a:r>
            <a:r>
              <a:rPr lang="ko-KR" altLang="en-US" sz="1500" dirty="0"/>
              <a:t> </a:t>
            </a:r>
            <a:r>
              <a:rPr lang="en" altLang="ko-KR" sz="1500" b="1" dirty="0" err="1"/>
              <a:t>AuthService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</a:t>
            </a:r>
            <a:r>
              <a:rPr lang="en-US" altLang="ko-KR" sz="1500" dirty="0"/>
              <a:t>argument</a:t>
            </a:r>
            <a:r>
              <a:rPr lang="ko-KR" altLang="en-US" sz="1500" dirty="0"/>
              <a:t>로 넣어주고 로그인</a:t>
            </a:r>
            <a:r>
              <a:rPr lang="en-US" altLang="ko-KR" sz="1500" dirty="0"/>
              <a:t>, </a:t>
            </a:r>
            <a:r>
              <a:rPr lang="ko-KR" altLang="en-US" sz="1500" dirty="0"/>
              <a:t>로그아웃 버튼을 실행했을 시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AuthService</a:t>
            </a:r>
            <a:r>
              <a:rPr lang="ko-KR" altLang="en-US" sz="1500" dirty="0"/>
              <a:t>의 </a:t>
            </a:r>
            <a:r>
              <a:rPr lang="en-US" altLang="ko-KR" sz="1500" dirty="0"/>
              <a:t>login, logout </a:t>
            </a:r>
            <a:r>
              <a:rPr lang="ko-KR" altLang="en-US" sz="1500" dirty="0"/>
              <a:t>함수를 실행시킴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b="1" dirty="0" err="1"/>
              <a:t>App.component.html</a:t>
            </a:r>
            <a:r>
              <a:rPr lang="en-US" altLang="ko-KR" sz="1500" b="1" dirty="0"/>
              <a:t>:</a:t>
            </a:r>
            <a:r>
              <a:rPr lang="en-US" altLang="ko-KR" sz="1500" dirty="0"/>
              <a:t>&lt;router-outlet&gt;&lt;/router-outlet&gt; </a:t>
            </a:r>
          </a:p>
          <a:p>
            <a:r>
              <a:rPr lang="en-US" altLang="ko-KR" sz="1500" dirty="0"/>
              <a:t>Router</a:t>
            </a:r>
            <a:r>
              <a:rPr lang="ko-KR" altLang="en-US" sz="1500" dirty="0"/>
              <a:t>는 사용자가 앱을 </a:t>
            </a:r>
            <a:r>
              <a:rPr lang="en-US" altLang="ko-KR" sz="1500" dirty="0"/>
              <a:t>Navigate</a:t>
            </a:r>
            <a:r>
              <a:rPr lang="ko-KR" altLang="en-US" sz="1500" dirty="0"/>
              <a:t>할 때 </a:t>
            </a:r>
            <a:r>
              <a:rPr lang="en-US" altLang="ko-KR" sz="1500" dirty="0"/>
              <a:t>&lt;router-outlet&gt;</a:t>
            </a:r>
            <a:r>
              <a:rPr lang="ko-KR" altLang="en-US" sz="1500" dirty="0"/>
              <a:t>바로 아래에 각 </a:t>
            </a:r>
            <a:r>
              <a:rPr lang="en-US" altLang="ko-KR" sz="1500" dirty="0"/>
              <a:t>Component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표시함</a:t>
            </a:r>
            <a:endParaRPr lang="en-US" altLang="ko-KR" sz="1500" b="1" dirty="0"/>
          </a:p>
          <a:p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CC6F42-1EA8-884E-9464-8F12E32376B7}"/>
              </a:ext>
            </a:extLst>
          </p:cNvPr>
          <p:cNvSpPr/>
          <p:nvPr/>
        </p:nvSpPr>
        <p:spPr>
          <a:xfrm>
            <a:off x="6660195" y="2135863"/>
            <a:ext cx="5339670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AppComponent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title = 'front-end';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dialog:MatDialog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,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auth_service:AuthService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){}</a:t>
            </a:r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open_dialog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(message: string){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const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dialogRef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this.dialog.open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DialogBodyComponent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,{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data:{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message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},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width:'500px',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height:'200px'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});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dialogRef.afterClosed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().subscribe((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confirm:boolean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)=&gt;{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if(confirm){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this.sign_out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})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sign_out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this.auth_service.logout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91BC9A-CA6D-D341-B4EA-C61A607D68C5}"/>
              </a:ext>
            </a:extLst>
          </p:cNvPr>
          <p:cNvSpPr/>
          <p:nvPr/>
        </p:nvSpPr>
        <p:spPr>
          <a:xfrm>
            <a:off x="385911" y="1068554"/>
            <a:ext cx="5145895" cy="16927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JwtModule.forRoot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({</a:t>
            </a:r>
          </a:p>
          <a:p>
            <a:pPr lvl="1"/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config: {</a:t>
            </a:r>
          </a:p>
          <a:p>
            <a:pPr lvl="1"/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tokenGetter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: function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tokenGetter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 {</a:t>
            </a:r>
          </a:p>
          <a:p>
            <a:pPr lvl="2"/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localStorage.getItem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auth_token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');},</a:t>
            </a:r>
          </a:p>
          <a:p>
            <a:pPr lvl="2"/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whitelistedDomains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: ['localhost:5000'],</a:t>
            </a:r>
          </a:p>
          <a:p>
            <a:pPr lvl="2"/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blacklistedRoutes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: ['http://localhost:5000/login']</a:t>
            </a:r>
          </a:p>
          <a:p>
            <a:pPr lvl="1"/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6632DD-A64C-634B-9E3C-0B39DAC87415}"/>
              </a:ext>
            </a:extLst>
          </p:cNvPr>
          <p:cNvSpPr/>
          <p:nvPr/>
        </p:nvSpPr>
        <p:spPr>
          <a:xfrm>
            <a:off x="5779475" y="106855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 err="1"/>
              <a:t>App.module.ts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루트모듈</a:t>
            </a:r>
            <a:r>
              <a:rPr lang="en-US" altLang="ko-KR" sz="1400" b="1" dirty="0"/>
              <a:t>) </a:t>
            </a:r>
            <a:r>
              <a:rPr lang="ko-KR" altLang="en-US" sz="1400" dirty="0"/>
              <a:t>에 옆 코드 추가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/>
              <a:t>모든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요청에 헤더 안에 있는 </a:t>
            </a:r>
            <a:r>
              <a:rPr lang="en-US" altLang="ko-KR" sz="1400" dirty="0" err="1"/>
              <a:t>auth_token</a:t>
            </a:r>
            <a:r>
              <a:rPr lang="en-US" altLang="ko-KR" sz="1400" dirty="0"/>
              <a:t>(JWT </a:t>
            </a:r>
            <a:r>
              <a:rPr lang="ko-KR" altLang="en-US" sz="1400" dirty="0"/>
              <a:t>토큰</a:t>
            </a:r>
            <a:r>
              <a:rPr lang="en-US" altLang="ko-KR" sz="1400" dirty="0"/>
              <a:t>)</a:t>
            </a:r>
            <a:r>
              <a:rPr lang="ko-KR" altLang="en-US" sz="1400" dirty="0"/>
              <a:t>이 함께 </a:t>
            </a:r>
            <a:r>
              <a:rPr lang="ko-KR" altLang="en-US" sz="1400" dirty="0" err="1"/>
              <a:t>보내지게하여</a:t>
            </a:r>
            <a:r>
              <a:rPr lang="ko-KR" altLang="en-US" sz="1400" dirty="0"/>
              <a:t> 유저는 </a:t>
            </a:r>
            <a:r>
              <a:rPr lang="en-US" altLang="ko-KR" sz="1400" dirty="0"/>
              <a:t>CRUD </a:t>
            </a:r>
            <a:r>
              <a:rPr lang="ko-KR" altLang="en-US" sz="1400" dirty="0"/>
              <a:t>작업을 할 수 있음</a:t>
            </a:r>
            <a:endParaRPr lang="en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55953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8ADDD4-5E77-A54B-8376-F639E5A68A22}"/>
              </a:ext>
            </a:extLst>
          </p:cNvPr>
          <p:cNvSpPr/>
          <p:nvPr/>
        </p:nvSpPr>
        <p:spPr>
          <a:xfrm>
            <a:off x="241980" y="3968291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l</a:t>
            </a:r>
            <a:r>
              <a:rPr lang="en" altLang="ko-KR" sz="1400" b="1" dirty="0" err="1"/>
              <a:t>ocalstorag</a:t>
            </a:r>
            <a:r>
              <a:rPr lang="en-US" altLang="ko-KR" sz="1400" b="1" dirty="0"/>
              <a:t>e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데이터를 클라이언트에 보존하는 방식</a:t>
            </a:r>
            <a:r>
              <a:rPr lang="en-US" altLang="ko-KR" sz="1400" dirty="0"/>
              <a:t>. </a:t>
            </a:r>
            <a:r>
              <a:rPr lang="ko-KR" altLang="en-US" sz="1400" dirty="0"/>
              <a:t>영구적으로 사용 가능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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백앤드로의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CRUD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요청이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요청헤더에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auth_token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이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함께 전송될 수 있도록 한다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auth_token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과 </a:t>
            </a:r>
            <a:r>
              <a:rPr lang="en" altLang="ko-KR" sz="1400" b="1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user_info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저장하여 로그인 정보를 저장한다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.</a:t>
            </a:r>
          </a:p>
          <a:p>
            <a:endParaRPr lang="en" altLang="ko-KR" sz="1400" dirty="0"/>
          </a:p>
          <a:p>
            <a:r>
              <a:rPr lang="en-US" altLang="ko-KR" sz="1400" b="1" dirty="0"/>
              <a:t>logout(): </a:t>
            </a:r>
            <a:r>
              <a:rPr lang="en-US" altLang="ko-KR" sz="1400" dirty="0" err="1"/>
              <a:t>localStorage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저장되어있던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auth_token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user_info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제거하는 기능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err="1"/>
              <a:t>Is_logged_in</a:t>
            </a:r>
            <a:r>
              <a:rPr lang="en-US" altLang="ko-KR" sz="1400" b="1" dirty="0"/>
              <a:t>(): </a:t>
            </a:r>
            <a:r>
              <a:rPr lang="en" altLang="ko-KR" sz="1400" dirty="0" err="1"/>
              <a:t>localStorage.getItem</a:t>
            </a:r>
            <a:r>
              <a:rPr lang="en" altLang="ko-KR" sz="1400" dirty="0"/>
              <a:t>('</a:t>
            </a:r>
            <a:r>
              <a:rPr lang="en" altLang="ko-KR" sz="1400" dirty="0" err="1"/>
              <a:t>auth_token</a:t>
            </a:r>
            <a:r>
              <a:rPr lang="en" altLang="ko-KR" sz="1400" dirty="0"/>
              <a:t>’)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auth_token</a:t>
            </a:r>
            <a:r>
              <a:rPr lang="ko-KR" altLang="en-US" sz="1400" dirty="0"/>
              <a:t>이 사용가능한지 체크한 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" altLang="ko-KR" sz="1400" dirty="0" err="1"/>
              <a:t>JwtHelperService</a:t>
            </a:r>
            <a:r>
              <a:rPr lang="ko-KR" altLang="en-US" sz="1400" dirty="0"/>
              <a:t>로 토큰이 만료됐는지 안됐는지 체크함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8ED17D-FEC3-5743-83DF-790E85C1AF5E}"/>
              </a:ext>
            </a:extLst>
          </p:cNvPr>
          <p:cNvSpPr/>
          <p:nvPr/>
        </p:nvSpPr>
        <p:spPr>
          <a:xfrm>
            <a:off x="6383277" y="3583571"/>
            <a:ext cx="5847161" cy="32316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AuthService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'http://localhost:5000/login';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http:HttpClient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,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jwtHelper:JwtHelperService,private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router:Router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 {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login(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credentials:Object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this.http.post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this.login_url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, credentials).pipe(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catchError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this.handlerError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is_logged_in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const token =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localStorage.getItem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auth_token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'); //</a:t>
            </a:r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데이터 불러오기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if(!token) return false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const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is_expired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this.jwtHelper.isTokenExpired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(token);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!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is_expired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A27CB-4F77-A349-AB02-756D4E1761A5}"/>
              </a:ext>
            </a:extLst>
          </p:cNvPr>
          <p:cNvSpPr/>
          <p:nvPr/>
        </p:nvSpPr>
        <p:spPr>
          <a:xfrm>
            <a:off x="359540" y="48113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 err="1"/>
              <a:t>AuthService</a:t>
            </a:r>
            <a:r>
              <a:rPr lang="en-US" altLang="ko-KR" sz="1400" dirty="0"/>
              <a:t>: </a:t>
            </a:r>
            <a:r>
              <a:rPr lang="en-US" altLang="ko-KR" sz="1400" b="1" dirty="0"/>
              <a:t>login, </a:t>
            </a:r>
            <a:r>
              <a:rPr lang="en-US" altLang="ko-KR" sz="1400" b="1" dirty="0" err="1"/>
              <a:t>is_logged_in</a:t>
            </a:r>
            <a:r>
              <a:rPr lang="en-US" altLang="ko-KR" sz="1400" b="1" dirty="0"/>
              <a:t>, logout, </a:t>
            </a:r>
            <a:r>
              <a:rPr lang="en" altLang="ko-KR" sz="1400" b="1" dirty="0" err="1"/>
              <a:t>handlerError</a:t>
            </a:r>
            <a:r>
              <a:rPr lang="ko-KR" altLang="en-US" sz="1400" b="1" dirty="0"/>
              <a:t>함수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sz="1400" dirty="0"/>
          </a:p>
          <a:p>
            <a:r>
              <a:rPr lang="en-US" altLang="ko-KR" sz="1400" b="1" dirty="0"/>
              <a:t>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login(): </a:t>
            </a:r>
            <a:r>
              <a:rPr lang="ko-KR" altLang="en-US" sz="1400" dirty="0"/>
              <a:t>서버에게 </a:t>
            </a:r>
            <a:r>
              <a:rPr lang="en-US" altLang="ko-KR" sz="1400" dirty="0"/>
              <a:t>post </a:t>
            </a:r>
            <a:r>
              <a:rPr lang="ko-KR" altLang="en-US" sz="1400" dirty="0"/>
              <a:t>요청으로 데이터를 송신하는 </a:t>
            </a:r>
            <a:r>
              <a:rPr lang="en-US" altLang="ko-KR" sz="1400" dirty="0"/>
              <a:t>http</a:t>
            </a:r>
            <a:r>
              <a:rPr lang="ko-KR" altLang="en-US" sz="1400" dirty="0"/>
              <a:t> 통신을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" altLang="ko-KR" sz="1400" dirty="0">
                <a:hlinkClick r:id="rId2"/>
              </a:rPr>
              <a:t>http://localhost:5000/login</a:t>
            </a:r>
            <a:r>
              <a:rPr lang="ko-KR" altLang="en-US" sz="1400" dirty="0"/>
              <a:t>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로 </a:t>
            </a:r>
            <a:r>
              <a:rPr lang="en-US" altLang="ko-KR" sz="1400" dirty="0"/>
              <a:t>Object </a:t>
            </a:r>
            <a:r>
              <a:rPr lang="ko-KR" altLang="en-US" sz="1400" dirty="0"/>
              <a:t>형식 </a:t>
            </a:r>
            <a:r>
              <a:rPr lang="en-US" altLang="ko-KR" sz="1400" dirty="0"/>
              <a:t>id</a:t>
            </a:r>
            <a:r>
              <a:rPr lang="ko-KR" altLang="en-US" sz="1400" dirty="0"/>
              <a:t>와 </a:t>
            </a:r>
            <a:r>
              <a:rPr lang="en-US" altLang="ko-KR" sz="1400" dirty="0"/>
              <a:t>password </a:t>
            </a:r>
            <a:r>
              <a:rPr lang="ko-KR" altLang="en-US" sz="1400" dirty="0"/>
              <a:t>의 데이터를 보내어 로그인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에러가 있다면 에러 메시지를 생성하여 이를 방출하는 </a:t>
            </a:r>
            <a:r>
              <a:rPr lang="ko-KR" altLang="en-US" sz="1400" dirty="0" err="1"/>
              <a:t>옵저버블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반환시킴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en-US" altLang="ko-KR" sz="1400" b="1" dirty="0"/>
              <a:t>- </a:t>
            </a:r>
            <a:r>
              <a:rPr lang="ko-KR" altLang="en-US" sz="1400" b="1" dirty="0" err="1"/>
              <a:t>에러헨들링함수</a:t>
            </a:r>
            <a:r>
              <a:rPr lang="en-US" altLang="ko-KR" sz="1400" b="1" dirty="0"/>
              <a:t>(</a:t>
            </a:r>
            <a:r>
              <a:rPr lang="en" altLang="ko-KR" sz="1400" b="1" dirty="0" err="1"/>
              <a:t>handlerError</a:t>
            </a:r>
            <a:r>
              <a:rPr lang="en-US" altLang="ko-KR" sz="1400" dirty="0"/>
              <a:t>):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에러 발생시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HttpClient</a:t>
            </a:r>
            <a:r>
              <a:rPr lang="ko-KR" altLang="en-US" sz="1400" dirty="0"/>
              <a:t> 는 정상 응답 대신 에러 반환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RxJS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catchError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throwError</a:t>
            </a:r>
            <a:r>
              <a:rPr lang="en-US" altLang="ko-KR" sz="1400" dirty="0"/>
              <a:t> </a:t>
            </a:r>
            <a:r>
              <a:rPr lang="ko-KR" altLang="en-US" sz="1400" dirty="0"/>
              <a:t>오퍼레이터 사용하여 </a:t>
            </a:r>
            <a:r>
              <a:rPr lang="ko-KR" altLang="en-US" sz="1400" dirty="0" err="1"/>
              <a:t>클라이언트측의</a:t>
            </a:r>
            <a:r>
              <a:rPr lang="ko-KR" altLang="en-US" sz="1400" dirty="0"/>
              <a:t> 에러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백앤드</a:t>
            </a:r>
            <a:r>
              <a:rPr lang="ko-KR" altLang="en-US" sz="1400" dirty="0"/>
              <a:t> 측의 에러 인지 구별 용도  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728A83-DC33-FA48-99E2-5C4A54BF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397" y="1060384"/>
            <a:ext cx="5376920" cy="8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22E63-8E73-314D-B17B-63F3F99F83A6}"/>
              </a:ext>
            </a:extLst>
          </p:cNvPr>
          <p:cNvSpPr txBox="1"/>
          <p:nvPr/>
        </p:nvSpPr>
        <p:spPr>
          <a:xfrm>
            <a:off x="503126" y="379966"/>
            <a:ext cx="92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Add blog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페이지  </a:t>
            </a:r>
          </a:p>
        </p:txBody>
      </p:sp>
      <p:cxnSp>
        <p:nvCxnSpPr>
          <p:cNvPr id="5" name="직선 연결선 35">
            <a:extLst>
              <a:ext uri="{FF2B5EF4-FFF2-40B4-BE49-F238E27FC236}">
                <a16:creationId xmlns:a16="http://schemas.microsoft.com/office/drawing/2014/main" id="{9AEB1E47-A4C9-204E-B754-44999D4F18CD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7">
            <a:extLst>
              <a:ext uri="{FF2B5EF4-FFF2-40B4-BE49-F238E27FC236}">
                <a16:creationId xmlns:a16="http://schemas.microsoft.com/office/drawing/2014/main" id="{9333D43F-3890-4342-A96A-1125018AF04C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AFAF3E-CC7B-A54A-808E-1D523B676F30}"/>
              </a:ext>
            </a:extLst>
          </p:cNvPr>
          <p:cNvSpPr/>
          <p:nvPr/>
        </p:nvSpPr>
        <p:spPr>
          <a:xfrm>
            <a:off x="347939" y="1528904"/>
            <a:ext cx="6749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게시판의 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content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input 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필드로 </a:t>
            </a:r>
            <a:r>
              <a:rPr lang="en" altLang="ko-KR" sz="1600" b="1" i="1" dirty="0" err="1">
                <a:solidFill>
                  <a:srgbClr val="000000"/>
                </a:solidFill>
                <a:latin typeface="Roboto"/>
              </a:rPr>
              <a:t>Syncfusion</a:t>
            </a:r>
            <a:r>
              <a:rPr lang="en" altLang="ko-KR" sz="1600" b="1" i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en" altLang="ko-KR" sz="1600" b="1" i="1" dirty="0" err="1">
                <a:solidFill>
                  <a:srgbClr val="000000"/>
                </a:solidFill>
                <a:latin typeface="Roboto"/>
              </a:rPr>
              <a:t>RichTextEditor</a:t>
            </a:r>
            <a:r>
              <a:rPr lang="ko-KR" altLang="en-US" sz="1600" dirty="0" err="1">
                <a:solidFill>
                  <a:srgbClr val="000000"/>
                </a:solidFill>
                <a:latin typeface="Roboto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 사용</a:t>
            </a:r>
            <a:endParaRPr lang="en-US" altLang="ko-KR" sz="16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430622-3916-8D48-866C-12479C3BA474}"/>
              </a:ext>
            </a:extLst>
          </p:cNvPr>
          <p:cNvSpPr/>
          <p:nvPr/>
        </p:nvSpPr>
        <p:spPr>
          <a:xfrm>
            <a:off x="347939" y="1974746"/>
            <a:ext cx="707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npm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install</a:t>
            </a:r>
            <a:r>
              <a:rPr lang="ko-KR" altLang="en-US" sz="1600" b="1" dirty="0"/>
              <a:t> @</a:t>
            </a:r>
            <a:r>
              <a:rPr lang="ko-KR" altLang="en-US" sz="1600" b="1" dirty="0" err="1"/>
              <a:t>syncfusion</a:t>
            </a:r>
            <a:r>
              <a:rPr lang="ko-KR" altLang="en-US" sz="1600" b="1" dirty="0"/>
              <a:t>/ej2-angular-richtexteditor --</a:t>
            </a:r>
            <a:r>
              <a:rPr lang="ko-KR" altLang="en-US" sz="1600" b="1" dirty="0" err="1"/>
              <a:t>save</a:t>
            </a:r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F9342-B7CA-6946-8065-7F2C5B148784}"/>
              </a:ext>
            </a:extLst>
          </p:cNvPr>
          <p:cNvSpPr/>
          <p:nvPr/>
        </p:nvSpPr>
        <p:spPr>
          <a:xfrm>
            <a:off x="347938" y="3501032"/>
            <a:ext cx="85730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이미지 첨부 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Roboto"/>
              </a:rPr>
              <a:t>Imgur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사이트</a:t>
            </a:r>
            <a:endParaRPr lang="en-US" altLang="ko-KR" sz="1600" dirty="0">
              <a:solidFill>
                <a:srgbClr val="000000"/>
              </a:solidFill>
              <a:latin typeface="Roboto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에는 </a:t>
            </a:r>
            <a:r>
              <a:rPr lang="en" altLang="ko-KR" sz="1600" dirty="0" err="1"/>
              <a:t>feature_image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라는 컬럼을 만들고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 이미지 </a:t>
            </a:r>
            <a:r>
              <a:rPr lang="en-US" altLang="ko-KR" sz="1600" dirty="0" err="1">
                <a:solidFill>
                  <a:srgbClr val="000000"/>
                </a:solidFill>
                <a:latin typeface="Roboto"/>
              </a:rPr>
              <a:t>url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주소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Roboto"/>
              </a:rPr>
              <a:t>Imgur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)</a:t>
            </a:r>
            <a:r>
              <a:rPr lang="ko-KR" altLang="en-US" sz="1600" dirty="0" err="1">
                <a:solidFill>
                  <a:srgbClr val="000000"/>
                </a:solidFill>
                <a:latin typeface="Roboto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 넣음 </a:t>
            </a:r>
            <a:endParaRPr lang="en-US" altLang="ko-KR" sz="16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94203A-E502-C648-9EE5-D24CABA9CBA6}"/>
              </a:ext>
            </a:extLst>
          </p:cNvPr>
          <p:cNvSpPr/>
          <p:nvPr/>
        </p:nvSpPr>
        <p:spPr>
          <a:xfrm>
            <a:off x="473342" y="4567221"/>
            <a:ext cx="9305572" cy="152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Roboto"/>
              </a:rPr>
              <a:t>Imgur</a:t>
            </a:r>
            <a:r>
              <a:rPr lang="ko-KR" altLang="en-US" sz="1600" dirty="0">
                <a:latin typeface="Roboto"/>
              </a:rPr>
              <a:t> </a:t>
            </a:r>
            <a:r>
              <a:rPr lang="en-US" altLang="ko-KR" sz="1600" dirty="0" err="1">
                <a:latin typeface="Roboto"/>
              </a:rPr>
              <a:t>api</a:t>
            </a:r>
            <a:r>
              <a:rPr lang="en-US" altLang="ko-KR" sz="1600" dirty="0">
                <a:latin typeface="Roboto"/>
              </a:rPr>
              <a:t> </a:t>
            </a:r>
            <a:r>
              <a:rPr lang="ko-KR" altLang="en-US" sz="1600" dirty="0">
                <a:latin typeface="Roboto"/>
              </a:rPr>
              <a:t>사용법 </a:t>
            </a:r>
            <a:endParaRPr lang="en" altLang="ko-KR" sz="1600" dirty="0">
              <a:latin typeface="Roboto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R" sz="1600" dirty="0">
                <a:latin typeface="Roboto"/>
              </a:rPr>
              <a:t> </a:t>
            </a:r>
            <a:r>
              <a:rPr lang="en" altLang="ko-KR" sz="1600" dirty="0"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https://imgur.com/</a:t>
            </a:r>
            <a:r>
              <a:rPr lang="ko-KR" altLang="en-US" sz="1600" dirty="0">
                <a:latin typeface="Roboto"/>
              </a:rPr>
              <a:t> </a:t>
            </a:r>
            <a:r>
              <a:rPr lang="en-US" altLang="ko-KR" sz="1600" dirty="0">
                <a:latin typeface="Roboto"/>
              </a:rPr>
              <a:t>  </a:t>
            </a:r>
            <a:r>
              <a:rPr lang="en-US" altLang="ko-KR" sz="1600" dirty="0">
                <a:latin typeface="Roboto"/>
                <a:sym typeface="Wingdings" pitchFamily="2" charset="2"/>
              </a:rPr>
              <a:t> </a:t>
            </a:r>
            <a:r>
              <a:rPr lang="ko-KR" altLang="en-US" sz="1600" dirty="0">
                <a:latin typeface="Roboto"/>
                <a:sym typeface="Wingdings" pitchFamily="2" charset="2"/>
              </a:rPr>
              <a:t>계정 생성</a:t>
            </a:r>
            <a:endParaRPr lang="en" altLang="ko-KR" sz="1600" dirty="0">
              <a:latin typeface="Roboto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R" sz="1600" dirty="0">
                <a:latin typeface="Roboto"/>
              </a:rPr>
              <a:t> </a:t>
            </a:r>
            <a:r>
              <a:rPr lang="en" altLang="ko-KR" sz="1600" dirty="0"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https://api.imgur.com/oauth2/addclient?</a:t>
            </a:r>
            <a:r>
              <a:rPr lang="en" altLang="ko-KR" sz="1600" dirty="0">
                <a:latin typeface="Roboto"/>
              </a:rPr>
              <a:t> </a:t>
            </a:r>
            <a:r>
              <a:rPr lang="en" altLang="ko-KR" sz="1600" dirty="0">
                <a:latin typeface="Roboto"/>
                <a:sym typeface="Wingdings" pitchFamily="2" charset="2"/>
              </a:rPr>
              <a:t> </a:t>
            </a:r>
            <a:r>
              <a:rPr lang="ko-KR" altLang="en-US" sz="1600" dirty="0">
                <a:latin typeface="Roboto"/>
                <a:sym typeface="Wingdings" pitchFamily="2" charset="2"/>
              </a:rPr>
              <a:t>어플리케이션 등록 </a:t>
            </a:r>
            <a:endParaRPr lang="en" altLang="ko-KR" sz="1600" dirty="0">
              <a:latin typeface="Roboto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Roboto"/>
              </a:rPr>
              <a:t> 발급받은 </a:t>
            </a:r>
            <a:r>
              <a:rPr lang="en" altLang="ko-KR" sz="1600" b="1" dirty="0">
                <a:latin typeface="Roboto"/>
              </a:rPr>
              <a:t>Client Id</a:t>
            </a:r>
            <a:r>
              <a:rPr lang="ko-KR" altLang="en-US" sz="1600" b="1" dirty="0">
                <a:latin typeface="Roboto"/>
              </a:rPr>
              <a:t> </a:t>
            </a:r>
            <a:r>
              <a:rPr lang="en-US" altLang="ko-KR" sz="1600" b="1" dirty="0">
                <a:latin typeface="Roboto"/>
                <a:sym typeface="Wingdings" pitchFamily="2" charset="2"/>
              </a:rPr>
              <a:t></a:t>
            </a:r>
            <a:r>
              <a:rPr lang="ko-KR" altLang="en-US" sz="1600" b="1" dirty="0">
                <a:latin typeface="Roboto"/>
                <a:sym typeface="Wingdings" pitchFamily="2" charset="2"/>
              </a:rPr>
              <a:t> </a:t>
            </a:r>
            <a:r>
              <a:rPr lang="en-US" altLang="ko-KR" sz="1600" b="1" dirty="0">
                <a:latin typeface="Roboto"/>
                <a:sym typeface="Wingdings" pitchFamily="2" charset="2"/>
              </a:rPr>
              <a:t>API</a:t>
            </a:r>
            <a:r>
              <a:rPr lang="ko-KR" altLang="en-US" sz="1600" b="1" dirty="0">
                <a:latin typeface="Roboto"/>
                <a:sym typeface="Wingdings" pitchFamily="2" charset="2"/>
              </a:rPr>
              <a:t>에 요청 보낼 때 필요</a:t>
            </a:r>
            <a:endParaRPr lang="en" altLang="ko-KR" sz="1600" dirty="0">
              <a:latin typeface="Roboto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B6D212-0D20-7B46-81A8-2E5B06448C95}"/>
              </a:ext>
            </a:extLst>
          </p:cNvPr>
          <p:cNvSpPr/>
          <p:nvPr/>
        </p:nvSpPr>
        <p:spPr>
          <a:xfrm>
            <a:off x="415055" y="2379723"/>
            <a:ext cx="3300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 err="1">
                <a:solidFill>
                  <a:srgbClr val="000000"/>
                </a:solidFill>
                <a:latin typeface="Roboto"/>
              </a:rPr>
              <a:t>app.module.ts</a:t>
            </a:r>
            <a:r>
              <a:rPr lang="ko-KR" altLang="en-US" sz="1600" dirty="0">
                <a:solidFill>
                  <a:srgbClr val="000000"/>
                </a:solidFill>
                <a:latin typeface="Roboto"/>
              </a:rPr>
              <a:t>에도 위 모듈 </a:t>
            </a:r>
            <a:r>
              <a:rPr lang="en-US" altLang="ko-KR" sz="1600" dirty="0">
                <a:solidFill>
                  <a:srgbClr val="000000"/>
                </a:solidFill>
                <a:latin typeface="Roboto"/>
              </a:rPr>
              <a:t>import 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B945DC-88CA-EE40-85B3-7D804B26DE72}"/>
              </a:ext>
            </a:extLst>
          </p:cNvPr>
          <p:cNvSpPr/>
          <p:nvPr/>
        </p:nvSpPr>
        <p:spPr>
          <a:xfrm>
            <a:off x="347938" y="2737889"/>
            <a:ext cx="10914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Index.html</a:t>
            </a:r>
            <a:r>
              <a:rPr lang="ko-KR" altLang="en-US" sz="1600" dirty="0"/>
              <a:t> 헤드 </a:t>
            </a:r>
            <a:r>
              <a:rPr lang="ko-KR" altLang="en-US" sz="1600" dirty="0" err="1"/>
              <a:t>테그</a:t>
            </a:r>
            <a:r>
              <a:rPr lang="ko-KR" altLang="en-US" sz="1600" dirty="0"/>
              <a:t> 안에 </a:t>
            </a:r>
            <a:r>
              <a:rPr lang="en" altLang="ko-KR" sz="1600" dirty="0"/>
              <a:t>&lt;link </a:t>
            </a:r>
            <a:r>
              <a:rPr lang="en" altLang="ko-KR" sz="1600" dirty="0" err="1"/>
              <a:t>href</a:t>
            </a:r>
            <a:r>
              <a:rPr lang="en" altLang="ko-KR" sz="1600" dirty="0"/>
              <a:t>="https://</a:t>
            </a:r>
            <a:r>
              <a:rPr lang="en" altLang="ko-KR" sz="1600" dirty="0" err="1"/>
              <a:t>cdn.syncfusion.com</a:t>
            </a:r>
            <a:r>
              <a:rPr lang="en" altLang="ko-KR" sz="1600" dirty="0"/>
              <a:t>/ej2/</a:t>
            </a:r>
            <a:r>
              <a:rPr lang="en" altLang="ko-KR" sz="1600" dirty="0" err="1"/>
              <a:t>material.css</a:t>
            </a:r>
            <a:r>
              <a:rPr lang="en" altLang="ko-KR" sz="1600" dirty="0"/>
              <a:t>" </a:t>
            </a:r>
            <a:r>
              <a:rPr lang="en" altLang="ko-KR" sz="1600" dirty="0" err="1"/>
              <a:t>rel</a:t>
            </a:r>
            <a:r>
              <a:rPr lang="en" altLang="ko-KR" sz="1600" dirty="0"/>
              <a:t>="stylesheet" /&gt;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4C21CF-E0C0-E640-9A78-3CBF87DD2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857" y="4273635"/>
            <a:ext cx="4584280" cy="22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C54646-1372-F84A-92D8-5091DBA40E62}"/>
              </a:ext>
            </a:extLst>
          </p:cNvPr>
          <p:cNvSpPr/>
          <p:nvPr/>
        </p:nvSpPr>
        <p:spPr>
          <a:xfrm>
            <a:off x="149283" y="1888593"/>
            <a:ext cx="5154980" cy="4693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import {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HttpClient,HttpHeaders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} from '@angular/common/http';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import { Injectable } from '@angular/core';</a:t>
            </a:r>
          </a:p>
          <a:p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@Injectable({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providedIn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: 'root'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FeatureImageService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imgur_url:string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'https://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api.imgur.com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/3/image';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client_id:string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'4f165dcf171cf8c';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http:HttpClient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 { }</a:t>
            </a:r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upload_image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image_file:File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let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formData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new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FormData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formData.append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('image',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image_file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image_file.name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let headers = new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HttpHeaders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"authorization": 'Client-ID '+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this.client_id</a:t>
            </a: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});</a:t>
            </a:r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this.http.post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this.imgur_url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formData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{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headers:headers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BEA1E3-EAD3-F74F-BE62-4AD829C1A31A}"/>
              </a:ext>
            </a:extLst>
          </p:cNvPr>
          <p:cNvSpPr/>
          <p:nvPr/>
        </p:nvSpPr>
        <p:spPr>
          <a:xfrm>
            <a:off x="5627648" y="3280462"/>
            <a:ext cx="5256409" cy="1434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500" b="1" dirty="0" err="1">
                <a:latin typeface="Roboto"/>
              </a:rPr>
              <a:t>FeatureImageService</a:t>
            </a:r>
            <a:r>
              <a:rPr lang="en-US" altLang="ko-KR" sz="1500" b="1" dirty="0">
                <a:latin typeface="Robot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Roboto"/>
              </a:rPr>
              <a:t>-</a:t>
            </a:r>
            <a:r>
              <a:rPr lang="ko-KR" altLang="en-US" sz="1500" dirty="0">
                <a:latin typeface="Roboto"/>
              </a:rPr>
              <a:t> 발급받은 </a:t>
            </a:r>
            <a:r>
              <a:rPr lang="en-US" altLang="ko-KR" sz="1500" dirty="0" err="1">
                <a:latin typeface="Roboto"/>
              </a:rPr>
              <a:t>Imgur</a:t>
            </a:r>
            <a:r>
              <a:rPr lang="ko-KR" altLang="en-US" sz="1500" dirty="0">
                <a:latin typeface="Roboto"/>
              </a:rPr>
              <a:t>의 </a:t>
            </a:r>
            <a:r>
              <a:rPr lang="en-US" altLang="ko-KR" sz="1500" dirty="0" err="1">
                <a:latin typeface="Roboto"/>
              </a:rPr>
              <a:t>client_id</a:t>
            </a:r>
            <a:r>
              <a:rPr lang="en-US" altLang="ko-KR" sz="1500" dirty="0">
                <a:latin typeface="Roboto"/>
              </a:rPr>
              <a:t> </a:t>
            </a:r>
            <a:r>
              <a:rPr lang="ko-KR" altLang="en-US" sz="1500" dirty="0" err="1">
                <a:latin typeface="Roboto"/>
              </a:rPr>
              <a:t>를</a:t>
            </a:r>
            <a:r>
              <a:rPr lang="ko-KR" altLang="en-US" sz="1500" dirty="0">
                <a:latin typeface="Roboto"/>
              </a:rPr>
              <a:t> 요청 헤더에 넣고</a:t>
            </a:r>
            <a:r>
              <a:rPr lang="en-US" altLang="ko-KR" sz="1500" dirty="0">
                <a:latin typeface="Roboto"/>
              </a:rPr>
              <a:t>,</a:t>
            </a:r>
            <a:r>
              <a:rPr lang="ko-KR" altLang="en-US" sz="1500" dirty="0">
                <a:latin typeface="Roboto"/>
              </a:rPr>
              <a:t> </a:t>
            </a:r>
            <a:r>
              <a:rPr lang="en" altLang="ko-KR" sz="1500" dirty="0" err="1">
                <a:latin typeface="Roboto"/>
              </a:rPr>
              <a:t>formDat</a:t>
            </a:r>
            <a:r>
              <a:rPr lang="en-US" altLang="ko-KR" sz="1500" dirty="0">
                <a:latin typeface="Roboto"/>
              </a:rPr>
              <a:t>a</a:t>
            </a:r>
            <a:r>
              <a:rPr lang="ko-KR" altLang="en-US" sz="1500" dirty="0">
                <a:latin typeface="Roboto"/>
              </a:rPr>
              <a:t>로 이미지를 첨부하여 </a:t>
            </a:r>
            <a:r>
              <a:rPr lang="en-US" altLang="ko-KR" sz="1500" dirty="0">
                <a:latin typeface="Roboto"/>
              </a:rPr>
              <a:t>http post </a:t>
            </a:r>
            <a:r>
              <a:rPr lang="ko-KR" altLang="en-US" sz="1500" dirty="0">
                <a:latin typeface="Roboto"/>
              </a:rPr>
              <a:t>통신으로 </a:t>
            </a:r>
            <a:r>
              <a:rPr lang="en-US" altLang="ko-KR" sz="1500" dirty="0" err="1">
                <a:latin typeface="Roboto"/>
              </a:rPr>
              <a:t>ImgurAPi</a:t>
            </a:r>
            <a:r>
              <a:rPr lang="ko-KR" altLang="en-US" sz="1500" dirty="0">
                <a:latin typeface="Roboto"/>
              </a:rPr>
              <a:t>에 보내는 서비스</a:t>
            </a:r>
            <a:endParaRPr lang="en-US" altLang="ko-KR" sz="1500" dirty="0">
              <a:latin typeface="Robot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347A1F-4DBD-BE42-928B-D63E4E9D9741}"/>
              </a:ext>
            </a:extLst>
          </p:cNvPr>
          <p:cNvSpPr/>
          <p:nvPr/>
        </p:nvSpPr>
        <p:spPr>
          <a:xfrm>
            <a:off x="5627648" y="275814"/>
            <a:ext cx="6184396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" altLang="ko-KR" sz="1500" b="1" dirty="0" err="1"/>
              <a:t>AddBlogComponent</a:t>
            </a:r>
            <a:endParaRPr lang="en" altLang="ko-KR" sz="15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 err="1"/>
              <a:t>FeatureImageService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통해서 이미지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formdata</a:t>
            </a:r>
            <a:r>
              <a:rPr lang="en-US" altLang="ko-KR" sz="1500" dirty="0"/>
              <a:t>)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서버로 전송을 하고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await</a:t>
            </a:r>
            <a:r>
              <a:rPr lang="ko-KR" altLang="en-US" sz="1500" dirty="0"/>
              <a:t>로 </a:t>
            </a:r>
            <a:r>
              <a:rPr lang="en" altLang="ko-KR" sz="1500" dirty="0" err="1"/>
              <a:t>image_data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받아오고 난 후에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BlogService</a:t>
            </a:r>
            <a:r>
              <a:rPr lang="ko-KR" altLang="en-US" sz="1500" dirty="0"/>
              <a:t>의 </a:t>
            </a:r>
            <a:r>
              <a:rPr lang="en-US" altLang="ko-KR" sz="1500" dirty="0" err="1"/>
              <a:t>add_blog</a:t>
            </a:r>
            <a:r>
              <a:rPr lang="ko-KR" altLang="en-US" sz="1500" dirty="0"/>
              <a:t> 함수를 구독하여 </a:t>
            </a:r>
            <a:r>
              <a:rPr lang="ko-KR" altLang="en-US" sz="1500" dirty="0" err="1"/>
              <a:t>파라미터에</a:t>
            </a:r>
            <a:r>
              <a:rPr lang="ko-KR" altLang="en-US" sz="1500" dirty="0"/>
              <a:t> 글 정보를 보낸다</a:t>
            </a:r>
            <a:r>
              <a:rPr lang="en-US" altLang="ko-KR" sz="1500" dirty="0"/>
              <a:t>. </a:t>
            </a:r>
            <a:r>
              <a:rPr lang="ko-KR" altLang="en-US" sz="1500" dirty="0"/>
              <a:t>요청이 성공하면 </a:t>
            </a:r>
            <a:r>
              <a:rPr lang="ko-KR" altLang="en-US" sz="1500" dirty="0" err="1"/>
              <a:t>옵저버의</a:t>
            </a:r>
            <a:r>
              <a:rPr lang="ko-KR" altLang="en-US" sz="1500" dirty="0"/>
              <a:t> </a:t>
            </a:r>
            <a:r>
              <a:rPr lang="en-US" altLang="ko-KR" sz="1500" dirty="0"/>
              <a:t>next </a:t>
            </a:r>
            <a:r>
              <a:rPr lang="ko-KR" altLang="en-US" sz="1500" dirty="0" err="1"/>
              <a:t>메소드로</a:t>
            </a:r>
            <a:r>
              <a:rPr lang="ko-KR" altLang="en-US" sz="1500" dirty="0"/>
              <a:t> 되돌아갈 </a:t>
            </a:r>
            <a:r>
              <a:rPr lang="en-US" altLang="ko-KR" sz="1500" dirty="0" err="1"/>
              <a:t>url</a:t>
            </a:r>
            <a:r>
              <a:rPr lang="ko-KR" altLang="en-US" sz="1500" dirty="0"/>
              <a:t>로 </a:t>
            </a:r>
            <a:r>
              <a:rPr lang="en-US" altLang="ko-KR" sz="1500" dirty="0"/>
              <a:t>redirect </a:t>
            </a:r>
            <a:r>
              <a:rPr lang="ko-KR" altLang="en-US" sz="1500" dirty="0"/>
              <a:t>하고</a:t>
            </a:r>
            <a:r>
              <a:rPr lang="en-US" altLang="ko-KR" sz="1500" dirty="0"/>
              <a:t>,</a:t>
            </a:r>
            <a:r>
              <a:rPr lang="ko-KR" altLang="en-US" sz="1500" dirty="0"/>
              <a:t> 에러 노티피케이션을 </a:t>
            </a:r>
            <a:r>
              <a:rPr lang="ko-KR" altLang="en-US" sz="1500" dirty="0" err="1"/>
              <a:t>전파받았다면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옵저버의</a:t>
            </a:r>
            <a:r>
              <a:rPr lang="ko-KR" altLang="en-US" sz="1500" dirty="0"/>
              <a:t> </a:t>
            </a:r>
            <a:r>
              <a:rPr lang="en-US" altLang="ko-KR" sz="1500" dirty="0"/>
              <a:t>error </a:t>
            </a:r>
            <a:r>
              <a:rPr lang="ko-KR" altLang="en-US" sz="1500" dirty="0" err="1"/>
              <a:t>메소드로</a:t>
            </a:r>
            <a:r>
              <a:rPr lang="ko-KR" altLang="en-US" sz="1500" dirty="0"/>
              <a:t> 에러 메시지를 표시한다</a:t>
            </a:r>
            <a:r>
              <a:rPr lang="en-US" altLang="ko-KR" sz="1500" dirty="0"/>
              <a:t>.</a:t>
            </a:r>
            <a:endParaRPr lang="en" altLang="ko-KR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DEE7EC-07C1-0B4E-9755-BC29333C9E4D}"/>
              </a:ext>
            </a:extLst>
          </p:cNvPr>
          <p:cNvSpPr/>
          <p:nvPr/>
        </p:nvSpPr>
        <p:spPr>
          <a:xfrm>
            <a:off x="149282" y="275814"/>
            <a:ext cx="5154981" cy="12926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async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submit_blog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this.show_spinner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true;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const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image_data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await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this.image_service.upload_image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this.selectedFile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).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toPromise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  <a:endParaRPr lang="ko-KR" altLang="en-US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  </a:t>
            </a:r>
          </a:p>
        </p:txBody>
      </p:sp>
    </p:spTree>
    <p:extLst>
      <p:ext uri="{BB962C8B-B14F-4D97-AF65-F5344CB8AC3E}">
        <p14:creationId xmlns:p14="http://schemas.microsoft.com/office/powerpoint/2010/main" val="22804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60EA9F-736F-9645-9CA5-BA8A7BC4759A}"/>
              </a:ext>
            </a:extLst>
          </p:cNvPr>
          <p:cNvSpPr/>
          <p:nvPr/>
        </p:nvSpPr>
        <p:spPr>
          <a:xfrm>
            <a:off x="6479844" y="474345"/>
            <a:ext cx="444476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b="1" dirty="0" err="1">
                <a:latin typeface="+mj-lt"/>
              </a:rPr>
              <a:t>BlogService</a:t>
            </a:r>
            <a:endParaRPr lang="en-US" altLang="ko-KR" sz="1400" b="1" dirty="0"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>
                <a:latin typeface="+mj-lt"/>
              </a:rPr>
              <a:t>add_blog</a:t>
            </a:r>
            <a:r>
              <a:rPr lang="en-US" altLang="ko-KR" sz="1400" b="1" dirty="0">
                <a:latin typeface="+mj-lt"/>
              </a:rPr>
              <a:t>():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" altLang="ko-KR" sz="1400" dirty="0">
                <a:solidFill>
                  <a:srgbClr val="0563C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http://localhost:5000/add_</a:t>
            </a:r>
            <a:r>
              <a:rPr lang="en" altLang="ko-KR" sz="14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altLang="ko-KR" sz="1400" dirty="0">
                <a:latin typeface="+mj-lt"/>
              </a:rPr>
              <a:t> </a:t>
            </a:r>
          </a:p>
          <a:p>
            <a:r>
              <a:rPr lang="ko-KR" altLang="en-US" sz="1400" dirty="0">
                <a:latin typeface="+mj-lt"/>
              </a:rPr>
              <a:t>서버 </a:t>
            </a:r>
            <a:r>
              <a:rPr lang="en-US" altLang="ko-KR" sz="1400" dirty="0" err="1">
                <a:latin typeface="+mj-lt"/>
              </a:rPr>
              <a:t>url</a:t>
            </a:r>
            <a:r>
              <a:rPr lang="ko-KR" altLang="en-US" sz="1400" dirty="0">
                <a:latin typeface="+mj-lt"/>
              </a:rPr>
              <a:t>로 </a:t>
            </a:r>
            <a:r>
              <a:rPr lang="en-US" altLang="ko-KR" sz="1400" dirty="0">
                <a:latin typeface="+mj-lt"/>
              </a:rPr>
              <a:t>Object </a:t>
            </a:r>
            <a:r>
              <a:rPr lang="ko-KR" altLang="en-US" sz="1400" dirty="0">
                <a:latin typeface="+mj-lt"/>
              </a:rPr>
              <a:t>형식인 글 내용</a:t>
            </a:r>
            <a:r>
              <a:rPr lang="en-US" altLang="ko-KR" sz="1400" dirty="0">
                <a:latin typeface="+mj-lt"/>
              </a:rPr>
              <a:t>,</a:t>
            </a:r>
            <a:r>
              <a:rPr lang="ko-KR" altLang="en-US" sz="1400" dirty="0">
                <a:latin typeface="+mj-lt"/>
              </a:rPr>
              <a:t> 제목</a:t>
            </a:r>
            <a:r>
              <a:rPr lang="en-US" altLang="ko-KR" sz="1400" dirty="0">
                <a:latin typeface="+mj-lt"/>
              </a:rPr>
              <a:t>,</a:t>
            </a:r>
            <a:r>
              <a:rPr lang="ko-KR" altLang="en-US" sz="1400" dirty="0">
                <a:latin typeface="+mj-lt"/>
              </a:rPr>
              <a:t> </a:t>
            </a:r>
            <a:r>
              <a:rPr lang="ko-KR" altLang="en-US" sz="1400" dirty="0" err="1">
                <a:latin typeface="+mj-lt"/>
              </a:rPr>
              <a:t>태그배열</a:t>
            </a:r>
            <a:r>
              <a:rPr lang="en-US" altLang="ko-KR" sz="1400" dirty="0">
                <a:latin typeface="+mj-lt"/>
              </a:rPr>
              <a:t>,</a:t>
            </a:r>
            <a:r>
              <a:rPr lang="ko-KR" altLang="en-US" sz="1400" dirty="0">
                <a:latin typeface="+mj-lt"/>
              </a:rPr>
              <a:t> </a:t>
            </a:r>
            <a:r>
              <a:rPr lang="ko-KR" altLang="en-US" sz="1400" dirty="0" err="1">
                <a:latin typeface="+mj-lt"/>
              </a:rPr>
              <a:t>이미지주소</a:t>
            </a:r>
            <a:r>
              <a:rPr lang="ko-KR" altLang="en-US" sz="1400" dirty="0">
                <a:latin typeface="+mj-lt"/>
              </a:rPr>
              <a:t> 데이터를 송신하는 </a:t>
            </a:r>
            <a:r>
              <a:rPr lang="en-US" altLang="ko-KR" sz="1400" dirty="0">
                <a:latin typeface="+mj-lt"/>
              </a:rPr>
              <a:t>http post</a:t>
            </a:r>
            <a:r>
              <a:rPr lang="ko-KR" altLang="en-US" sz="1400" dirty="0">
                <a:latin typeface="+mj-lt"/>
              </a:rPr>
              <a:t> 통신을 하고 </a:t>
            </a:r>
            <a:r>
              <a:rPr lang="ko-KR" altLang="en-US" sz="1400" dirty="0" err="1">
                <a:latin typeface="+mj-lt"/>
              </a:rPr>
              <a:t>에러처리를</a:t>
            </a:r>
            <a:r>
              <a:rPr lang="ko-KR" altLang="en-US" sz="1400" dirty="0">
                <a:latin typeface="+mj-lt"/>
              </a:rPr>
              <a:t> 함 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글 추가</a:t>
            </a:r>
            <a:r>
              <a:rPr lang="en-US" altLang="ko-KR" sz="1400" dirty="0">
                <a:latin typeface="+mj-lt"/>
              </a:rPr>
              <a:t>)</a:t>
            </a:r>
          </a:p>
          <a:p>
            <a:endParaRPr lang="en-US" altLang="ko-KR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get_all_blogs</a:t>
            </a:r>
            <a:r>
              <a:rPr lang="en-US" altLang="ko-KR" sz="1400" b="1" dirty="0"/>
              <a:t>():</a:t>
            </a:r>
            <a:r>
              <a:rPr lang="ko-KR" altLang="en-US" sz="1400" b="1" dirty="0"/>
              <a:t> </a:t>
            </a:r>
            <a:r>
              <a:rPr lang="en" altLang="ko-KR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</a:t>
            </a:r>
            <a:r>
              <a:rPr lang="en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/blogs</a:t>
            </a:r>
            <a:r>
              <a:rPr lang="en" altLang="ko-KR" sz="1400" dirty="0"/>
              <a:t> </a:t>
            </a:r>
          </a:p>
          <a:p>
            <a:r>
              <a:rPr lang="ko-KR" altLang="en-US" sz="1400" dirty="0"/>
              <a:t>서버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로</a:t>
            </a:r>
            <a:r>
              <a:rPr lang="en-US" altLang="ko-KR" sz="1400" dirty="0"/>
              <a:t> json </a:t>
            </a:r>
            <a:r>
              <a:rPr lang="ko-KR" altLang="en-US" sz="1400" dirty="0"/>
              <a:t>서버로부터 형식인 데이터를 </a:t>
            </a:r>
            <a:r>
              <a:rPr lang="ko-KR" altLang="en-US" sz="1400" dirty="0" err="1"/>
              <a:t>받아옴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게시판 목록</a:t>
            </a:r>
            <a:r>
              <a:rPr lang="en-US" altLang="ko-KR" sz="1400" dirty="0"/>
              <a:t>)</a:t>
            </a:r>
            <a:endParaRPr lang="en-US" altLang="ko-KR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get_single_blog</a:t>
            </a:r>
            <a:r>
              <a:rPr lang="en-US" altLang="ko-KR" sz="1400" b="1" dirty="0"/>
              <a:t>():</a:t>
            </a:r>
            <a:r>
              <a:rPr lang="ko-KR" altLang="en-US" sz="1400" b="1" dirty="0"/>
              <a:t> </a:t>
            </a:r>
            <a:r>
              <a:rPr lang="en" altLang="ko-KR" sz="1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</a:t>
            </a:r>
            <a:r>
              <a:rPr lang="en" altLang="ko-KR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</a:t>
            </a:r>
            <a:r>
              <a:rPr lang="en" altLang="ko-KR" sz="1400" dirty="0"/>
              <a:t> </a:t>
            </a:r>
          </a:p>
          <a:p>
            <a:r>
              <a:rPr lang="ko-KR" altLang="en-US" sz="1400" dirty="0"/>
              <a:t>서버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로</a:t>
            </a:r>
            <a:r>
              <a:rPr lang="en-US" altLang="ko-KR" sz="1400" dirty="0"/>
              <a:t> json </a:t>
            </a:r>
            <a:r>
              <a:rPr lang="ko-KR" altLang="en-US" sz="1400" dirty="0"/>
              <a:t>서버로부터 형식인 데이터를 </a:t>
            </a:r>
            <a:r>
              <a:rPr lang="ko-KR" altLang="en-US" sz="1400" dirty="0" err="1"/>
              <a:t>받아옴</a:t>
            </a:r>
            <a:r>
              <a:rPr lang="en-US" altLang="ko-KR" sz="1400" dirty="0"/>
              <a:t>(</a:t>
            </a:r>
            <a:r>
              <a:rPr lang="ko-KR" altLang="en-US" sz="1400" dirty="0"/>
              <a:t>게시판 상세보기</a:t>
            </a:r>
            <a:r>
              <a:rPr lang="en-US" altLang="ko-KR" sz="1400" dirty="0"/>
              <a:t>)</a:t>
            </a:r>
          </a:p>
          <a:p>
            <a:endParaRPr lang="en-US" altLang="ko-KR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search_blog</a:t>
            </a:r>
            <a:r>
              <a:rPr lang="en-US" altLang="ko-KR" sz="1400" b="1" dirty="0"/>
              <a:t>():</a:t>
            </a:r>
            <a:r>
              <a:rPr lang="ko-KR" altLang="en-US" sz="1400" b="1" dirty="0"/>
              <a:t> </a:t>
            </a:r>
            <a:r>
              <a:rPr lang="en" altLang="ko-KR" sz="14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</a:t>
            </a:r>
            <a:r>
              <a:rPr lang="en" altLang="ko-KR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/search_blogs</a:t>
            </a:r>
            <a:r>
              <a:rPr lang="en" altLang="ko-KR" sz="1400" dirty="0"/>
              <a:t> </a:t>
            </a:r>
          </a:p>
          <a:p>
            <a:r>
              <a:rPr lang="ko-KR" altLang="en-US" sz="1400" dirty="0"/>
              <a:t>서버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찾고자 하는 문자열을 보내고 값을 찾아오는 </a:t>
            </a:r>
            <a:r>
              <a:rPr lang="en-US" altLang="ko-KR" sz="1400" dirty="0"/>
              <a:t>http get </a:t>
            </a:r>
            <a:r>
              <a:rPr lang="ko-KR" altLang="en-US" sz="1400" dirty="0"/>
              <a:t>요청을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글 검색</a:t>
            </a:r>
            <a:r>
              <a:rPr lang="en-US" altLang="ko-KR" sz="1400" dirty="0"/>
              <a:t>)</a:t>
            </a:r>
          </a:p>
          <a:p>
            <a:endParaRPr lang="en" altLang="ko-K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update_blog</a:t>
            </a:r>
            <a:r>
              <a:rPr lang="en-US" altLang="ko-KR" sz="1400" b="1" dirty="0"/>
              <a:t>():</a:t>
            </a:r>
            <a:r>
              <a:rPr lang="ko-KR" altLang="en-US" sz="1400" b="1" dirty="0"/>
              <a:t> </a:t>
            </a:r>
            <a:r>
              <a:rPr lang="en" altLang="ko-KR" sz="14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</a:t>
            </a:r>
            <a:r>
              <a:rPr lang="en" altLang="ko-KR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5000/update_blog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+mj-lt"/>
              </a:rPr>
              <a:t>서버로 전송할 요청 </a:t>
            </a:r>
            <a:r>
              <a:rPr lang="ko-KR" altLang="en-US" sz="1400" dirty="0" err="1">
                <a:latin typeface="+mj-lt"/>
              </a:rPr>
              <a:t>페이로드와</a:t>
            </a:r>
            <a:r>
              <a:rPr lang="ko-KR" altLang="en-US" sz="1400" dirty="0">
                <a:latin typeface="+mj-lt"/>
              </a:rPr>
              <a:t> 함께 </a:t>
            </a:r>
            <a:r>
              <a:rPr lang="en-US" altLang="ko-KR" sz="1400" dirty="0">
                <a:latin typeface="+mj-lt"/>
              </a:rPr>
              <a:t>http put </a:t>
            </a:r>
            <a:r>
              <a:rPr lang="ko-KR" altLang="en-US" sz="1400" dirty="0">
                <a:latin typeface="+mj-lt"/>
              </a:rPr>
              <a:t>요청을 하여 리소스를 전체 갱신한다</a:t>
            </a:r>
            <a:r>
              <a:rPr lang="en-US" altLang="ko-KR" sz="1400" dirty="0">
                <a:latin typeface="+mj-lt"/>
              </a:rPr>
              <a:t>.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글 수정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endParaRPr lang="en" altLang="ko-K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 err="1"/>
              <a:t>delete_blog</a:t>
            </a:r>
            <a:r>
              <a:rPr lang="en-US" altLang="ko-KR" sz="1400" b="1" dirty="0"/>
              <a:t>():</a:t>
            </a:r>
            <a:r>
              <a:rPr lang="ko-KR" altLang="en-US" sz="1400" b="1" dirty="0"/>
              <a:t> </a:t>
            </a:r>
            <a:r>
              <a:rPr lang="en" altLang="ko-KR" sz="1400" dirty="0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</a:t>
            </a:r>
            <a:r>
              <a:rPr lang="en" altLang="ko-KR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/delete_blog</a:t>
            </a:r>
            <a:r>
              <a:rPr lang="en" altLang="ko-KR" sz="1400" dirty="0"/>
              <a:t> </a:t>
            </a:r>
          </a:p>
          <a:p>
            <a:r>
              <a:rPr lang="en-US" altLang="ko-KR" sz="1400" dirty="0"/>
              <a:t>Primary key </a:t>
            </a:r>
            <a:r>
              <a:rPr lang="ko-KR" altLang="en-US" sz="1400" dirty="0"/>
              <a:t>인 </a:t>
            </a:r>
            <a:r>
              <a:rPr lang="en-US" altLang="ko-KR" sz="1400" dirty="0"/>
              <a:t>id </a:t>
            </a:r>
            <a:r>
              <a:rPr lang="ko-KR" altLang="en-US" sz="1400" dirty="0"/>
              <a:t>값을 첨부하여 </a:t>
            </a:r>
            <a:r>
              <a:rPr lang="en-US" altLang="ko-KR" sz="1400" dirty="0"/>
              <a:t>http delete</a:t>
            </a:r>
            <a:r>
              <a:rPr lang="ko-KR" altLang="en-US" sz="1400" dirty="0"/>
              <a:t> 요청으로 리소스 삭제</a:t>
            </a:r>
            <a:r>
              <a:rPr lang="en-US" altLang="ko-KR" sz="1400" dirty="0"/>
              <a:t>(</a:t>
            </a:r>
            <a:r>
              <a:rPr lang="ko-KR" altLang="en-US" sz="1400" dirty="0"/>
              <a:t>글 삭제</a:t>
            </a:r>
            <a:r>
              <a:rPr lang="en-US" altLang="ko-KR" sz="14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51230E-C8EA-144A-B815-CF16D7B405E8}"/>
              </a:ext>
            </a:extLst>
          </p:cNvPr>
          <p:cNvSpPr/>
          <p:nvPr/>
        </p:nvSpPr>
        <p:spPr>
          <a:xfrm>
            <a:off x="186711" y="299008"/>
            <a:ext cx="5909289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BlogService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add_blog_url:string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add_blog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get_all_blogs_url:string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'http://localhost:5000/blogs';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get_single_blog_url:string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'http://localhost:5000/blog/';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delete_blog_url:string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delete_blog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/';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update_blog_url:string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update_blog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/';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search_blog_url:string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= 'http://localhost:5000/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search_blogs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/’</a:t>
            </a:r>
          </a:p>
          <a:p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http:HttpClient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 { }</a:t>
            </a:r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add_blog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blog_props:Object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console.log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('blog_props',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blog_props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//</a:t>
            </a:r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에러 처리 후 에러 메시지를 생성하여 이를 방출하는 </a:t>
            </a:r>
            <a:r>
              <a:rPr lang="ko-KR" altLang="en-US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옵저버블</a:t>
            </a:r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반환 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return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this.http.post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this.add_blog_url,blog_props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).pipe(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catchError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this.handlerError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this.http.get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this.get_all_blogs_url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).pipe(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catchError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this.handlerError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get_single_blog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blog_id:string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this.http.get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this.get_single_blog_url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+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). pipe(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catchError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this.handlerError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search_blogs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(contents: string){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this.http.get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this.search_blog_url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+ contents).pipe(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catchError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this.handlerError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endParaRPr lang="en" altLang="ko-KR" sz="12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2F9D724-EB52-FB4F-BB70-30BA94453DE4}"/>
              </a:ext>
            </a:extLst>
          </p:cNvPr>
          <p:cNvSpPr/>
          <p:nvPr/>
        </p:nvSpPr>
        <p:spPr>
          <a:xfrm>
            <a:off x="347939" y="1307388"/>
            <a:ext cx="4682191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ngOnInit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() 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this.load_all_blogs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 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load_all_blogs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this.blog_service.get_all_blogs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().subscribe(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(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response:any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)=&gt;{</a:t>
            </a:r>
            <a:r>
              <a:rPr lang="en-US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..</a:t>
            </a:r>
            <a:endParaRPr lang="en" altLang="ko-KR" sz="11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response.all_blogs.forEach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((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element:any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) =&gt; 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this.blogs.push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(element);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});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},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error =&gt;{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console.error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('[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BlogService.get_all_blogs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]',error)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}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);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delete_single_blog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blog_id:string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this.show_spinner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 = true;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this.blog_service.delete_blog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).subscribe(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(response)=&gt;{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if(response){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this.show_spinner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 = false;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this.open_alert_dialog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("The blog was successfully deleted");</a:t>
            </a:r>
            <a:endParaRPr lang="ko-KR" altLang="en-US" sz="11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console.log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('this.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returnUrl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',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this.returnUrl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       </a:t>
            </a:r>
            <a:endParaRPr lang="ko-KR" altLang="en-US" sz="11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ko-KR" altLang="en-US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this.router.navigateByUrl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('/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RefreshComponent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', {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skipLocationChange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: true }).then(() =&gt; {</a:t>
            </a:r>
          </a:p>
          <a:p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</a:t>
            </a:r>
            <a:r>
              <a:rPr lang="en" altLang="ko-KR" sz="11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this.router.navigate</a:t>
            </a:r>
            <a:r>
              <a:rPr lang="en" altLang="ko-KR" sz="1100" dirty="0">
                <a:solidFill>
                  <a:schemeClr val="bg1"/>
                </a:solidFill>
                <a:latin typeface="Helvetica Neue" panose="02000503000000020004" pitchFamily="2" charset="0"/>
              </a:rPr>
              <a:t>(['admin/all-blogs']);</a:t>
            </a:r>
          </a:p>
          <a:p>
            <a:endParaRPr lang="en" altLang="ko-KR" sz="11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10C02-F953-A64B-8722-3E38A6F10173}"/>
              </a:ext>
            </a:extLst>
          </p:cNvPr>
          <p:cNvSpPr txBox="1"/>
          <p:nvPr/>
        </p:nvSpPr>
        <p:spPr>
          <a:xfrm>
            <a:off x="503126" y="379966"/>
            <a:ext cx="92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All blogs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페이지  </a:t>
            </a:r>
          </a:p>
        </p:txBody>
      </p:sp>
      <p:cxnSp>
        <p:nvCxnSpPr>
          <p:cNvPr id="7" name="직선 연결선 35">
            <a:extLst>
              <a:ext uri="{FF2B5EF4-FFF2-40B4-BE49-F238E27FC236}">
                <a16:creationId xmlns:a16="http://schemas.microsoft.com/office/drawing/2014/main" id="{6E7BB0E1-5FA0-FA46-81F2-A05CA39168DF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7">
            <a:extLst>
              <a:ext uri="{FF2B5EF4-FFF2-40B4-BE49-F238E27FC236}">
                <a16:creationId xmlns:a16="http://schemas.microsoft.com/office/drawing/2014/main" id="{2901C9D3-571A-2841-B1A3-6A274413D0FF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41A568-E525-B241-BB22-C2CA23C5FB8F}"/>
              </a:ext>
            </a:extLst>
          </p:cNvPr>
          <p:cNvSpPr txBox="1"/>
          <p:nvPr/>
        </p:nvSpPr>
        <p:spPr>
          <a:xfrm>
            <a:off x="5238255" y="1418855"/>
            <a:ext cx="63793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altLang="ko-KR" sz="1400" b="1" dirty="0" err="1"/>
              <a:t>AllBlogsComponent</a:t>
            </a:r>
            <a:r>
              <a:rPr kumimoji="1" lang="en-US" altLang="ko-KR" sz="1400" b="1" dirty="0"/>
              <a:t>.</a:t>
            </a:r>
            <a:r>
              <a:rPr kumimoji="1" lang="en-US" altLang="ko-KR" sz="1400" b="1" dirty="0" err="1"/>
              <a:t>ts</a:t>
            </a:r>
            <a:r>
              <a:rPr kumimoji="1" lang="en-US" altLang="ko-KR" sz="1400" b="1" dirty="0"/>
              <a:t> : </a:t>
            </a:r>
            <a:r>
              <a:rPr kumimoji="1" lang="ko-KR" altLang="en-US" sz="1400" dirty="0"/>
              <a:t>게시물 읽기 </a:t>
            </a:r>
            <a:r>
              <a:rPr kumimoji="1" lang="en-US" altLang="ko-KR" sz="1400" dirty="0"/>
              <a:t>&amp;</a:t>
            </a:r>
            <a:r>
              <a:rPr kumimoji="1" lang="ko-KR" altLang="en-US" sz="1400" dirty="0"/>
              <a:t> 게시물 삭제</a:t>
            </a:r>
            <a:r>
              <a:rPr kumimoji="1" lang="en-US" altLang="ko-KR" sz="1400" dirty="0"/>
              <a:t> &amp; </a:t>
            </a:r>
            <a:r>
              <a:rPr kumimoji="1" lang="ko-KR" altLang="en-US" sz="1400" dirty="0"/>
              <a:t>게시물 검색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en-US" altLang="ko-KR" sz="1400" b="1" dirty="0" err="1"/>
              <a:t>ngOnInit</a:t>
            </a:r>
            <a:r>
              <a:rPr kumimoji="1" lang="en-US" altLang="ko-KR" sz="1400" b="1" dirty="0"/>
              <a:t>() : </a:t>
            </a:r>
            <a:r>
              <a:rPr lang="ko-KR" altLang="en-US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프로퍼티</a:t>
            </a:r>
            <a:r>
              <a:rPr lang="ko-KR" altLang="en-US" sz="1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초기화된</a:t>
            </a:r>
            <a:r>
              <a:rPr lang="ko-KR" altLang="en-US" sz="1400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직후 실행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load_all_blogs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()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함수 실행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BlogService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get_all_blogs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()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함수를 사용하여 요청이 성공하면 모든 글들을 가져오고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에러가 발생하면 에러 메시지 띄움</a:t>
            </a:r>
          </a:p>
          <a:p>
            <a:endParaRPr kumimoji="1" lang="en-US" altLang="ko-KR" sz="1400" dirty="0"/>
          </a:p>
          <a:p>
            <a:r>
              <a:rPr kumimoji="1" lang="en-US" altLang="ko-KR" sz="1400" b="1" dirty="0" err="1"/>
              <a:t>delete_single_blog</a:t>
            </a:r>
            <a:r>
              <a:rPr kumimoji="1" lang="en-US" altLang="ko-KR" sz="1400" b="1" dirty="0"/>
              <a:t>(): </a:t>
            </a:r>
          </a:p>
          <a:p>
            <a:r>
              <a:rPr kumimoji="1" lang="ko-KR" altLang="en-US" sz="1400" dirty="0"/>
              <a:t>삭제 작업을 하기 전에</a:t>
            </a:r>
            <a:r>
              <a:rPr kumimoji="1" lang="en-US" altLang="ko-KR" sz="1400" dirty="0"/>
              <a:t>, auth-</a:t>
            </a:r>
            <a:r>
              <a:rPr kumimoji="1" lang="en-US" altLang="ko-KR" sz="1400" dirty="0" err="1"/>
              <a:t>gard</a:t>
            </a:r>
            <a:r>
              <a:rPr kumimoji="1" lang="en-US" altLang="ko-KR" sz="1400" dirty="0"/>
              <a:t> service</a:t>
            </a:r>
            <a:r>
              <a:rPr kumimoji="1" lang="ko-KR" altLang="en-US" sz="1400" dirty="0"/>
              <a:t>의 </a:t>
            </a:r>
            <a:r>
              <a:rPr kumimoji="1" lang="en-US" altLang="ko-KR" sz="1400" dirty="0" err="1"/>
              <a:t>canAccess</a:t>
            </a:r>
            <a:r>
              <a:rPr kumimoji="1" lang="ko-KR" altLang="en-US" sz="1400" dirty="0"/>
              <a:t>함수로 로그인한 회원이 글쓴이 본인인지 확인해주고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반환 값이 </a:t>
            </a:r>
            <a:r>
              <a:rPr kumimoji="1" lang="en-US" altLang="ko-KR" sz="1400" dirty="0"/>
              <a:t>true</a:t>
            </a:r>
            <a:r>
              <a:rPr kumimoji="1" lang="ko-KR" altLang="en-US" sz="1400" dirty="0"/>
              <a:t>이면 삭제할 수 있게 함</a:t>
            </a:r>
            <a:endParaRPr kumimoji="1" lang="en-US" altLang="ko-KR" sz="1400" dirty="0"/>
          </a:p>
          <a:p>
            <a:endParaRPr kumimoji="1" lang="en-US" altLang="ko-KR" sz="1400" b="1" dirty="0"/>
          </a:p>
          <a:p>
            <a:r>
              <a:rPr kumimoji="1" lang="en-US" altLang="ko-KR" sz="1400" dirty="0" err="1"/>
              <a:t>BlogService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delete</a:t>
            </a:r>
            <a:r>
              <a:rPr kumimoji="1" lang="ko-KR" altLang="en-US" sz="1400" dirty="0"/>
              <a:t> 함수를 요청한 후</a:t>
            </a:r>
            <a:endParaRPr kumimoji="1" lang="en-US" altLang="ko-KR" sz="1400" dirty="0"/>
          </a:p>
          <a:p>
            <a:r>
              <a:rPr kumimoji="1" lang="ko-KR" altLang="en-US" sz="1400" dirty="0"/>
              <a:t>페이지 갱신을 위해 </a:t>
            </a:r>
            <a:r>
              <a:rPr lang="ko-KR" altLang="en-US" sz="1400" dirty="0" err="1"/>
              <a:t>빈화면으로</a:t>
            </a:r>
            <a:r>
              <a:rPr lang="ko-KR" altLang="en-US" sz="1400" dirty="0"/>
              <a:t> 한 번 갔다가 의도한 패스로 다시 보냄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en-US" altLang="ko-KR" sz="1400" b="1" dirty="0" err="1"/>
              <a:t>search_blogs</a:t>
            </a:r>
            <a:r>
              <a:rPr kumimoji="1" lang="en-US" altLang="ko-KR" sz="1400" b="1" dirty="0"/>
              <a:t>():</a:t>
            </a:r>
            <a:r>
              <a:rPr kumimoji="1" lang="ko-KR" altLang="en-US" sz="1400" b="1" dirty="0"/>
              <a:t> </a:t>
            </a:r>
            <a:r>
              <a:rPr kumimoji="1" lang="en-US" altLang="ko-KR" sz="1400" dirty="0" err="1"/>
              <a:t>BlogService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search</a:t>
            </a:r>
            <a:r>
              <a:rPr kumimoji="1" lang="ko-KR" altLang="en-US" sz="1400" dirty="0"/>
              <a:t>함수로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요청 보내고 결과값을 받아온다</a:t>
            </a:r>
          </a:p>
        </p:txBody>
      </p:sp>
    </p:spTree>
    <p:extLst>
      <p:ext uri="{BB962C8B-B14F-4D97-AF65-F5344CB8AC3E}">
        <p14:creationId xmlns:p14="http://schemas.microsoft.com/office/powerpoint/2010/main" val="417749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95AC67-9887-ED42-9082-D2A32698CBD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2" y="3496977"/>
            <a:ext cx="5760000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C14E17-7B6C-2A4D-8A9A-95A10F0D092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6977"/>
            <a:ext cx="5760000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5354E7-CEA7-0C4B-A10D-AF445D0FB23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2" y="120829"/>
            <a:ext cx="5760000" cy="32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69B0DB-2BEC-A34B-9329-EB55B3DE80B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0829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F5A293-25EC-F446-99DE-7DB73820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6" y="585327"/>
            <a:ext cx="6675527" cy="4168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697A5-D6B2-EA4F-8A04-18811093F8D3}"/>
              </a:ext>
            </a:extLst>
          </p:cNvPr>
          <p:cNvSpPr txBox="1"/>
          <p:nvPr/>
        </p:nvSpPr>
        <p:spPr>
          <a:xfrm>
            <a:off x="6950805" y="472839"/>
            <a:ext cx="63793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sz="1400" b="1" dirty="0"/>
              <a:t>Angular Material Table</a:t>
            </a:r>
          </a:p>
          <a:p>
            <a:r>
              <a:rPr kumimoji="1" lang="en-US" altLang="ko-KR" sz="1400" b="1" dirty="0"/>
              <a:t> :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Filtering, Sorting, Paging</a:t>
            </a:r>
            <a:r>
              <a:rPr kumimoji="1" lang="ko-KR" altLang="en-US" sz="1400" b="1" dirty="0"/>
              <a:t> 추가 </a:t>
            </a:r>
            <a:endParaRPr kumimoji="1" lang="en-US" altLang="ko-KR" sz="1400" b="1" dirty="0"/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sz="1400" b="1" dirty="0"/>
          </a:p>
          <a:p>
            <a:r>
              <a:rPr kumimoji="1" lang="en-US" altLang="ko-KR" sz="1400" b="1" dirty="0"/>
              <a:t>Material </a:t>
            </a:r>
            <a:r>
              <a:rPr kumimoji="1" lang="ko-KR" altLang="en-US" sz="1400" b="1" dirty="0"/>
              <a:t>테이블로 만들기 위해</a:t>
            </a:r>
            <a:r>
              <a:rPr kumimoji="1" lang="en-US" altLang="ko-KR" sz="1400" b="1" dirty="0"/>
              <a:t>, </a:t>
            </a:r>
            <a:r>
              <a:rPr kumimoji="1" lang="ko-KR" altLang="en-US" sz="1400" b="1" dirty="0"/>
              <a:t>관련 모듈을 추가해 준 뒤</a:t>
            </a:r>
            <a:r>
              <a:rPr kumimoji="1" lang="en-US" altLang="ko-KR" sz="1400" b="1" dirty="0"/>
              <a:t>, </a:t>
            </a:r>
          </a:p>
          <a:p>
            <a:r>
              <a:rPr kumimoji="1" lang="ko-KR" altLang="en-US" sz="1400" b="1" dirty="0"/>
              <a:t>다음 코드 추가</a:t>
            </a:r>
            <a:endParaRPr kumimoji="1" lang="en-US" altLang="ko-KR" sz="1400" b="1" dirty="0"/>
          </a:p>
          <a:p>
            <a:endParaRPr kumimoji="1" lang="en-US" altLang="ko-KR" sz="1400" b="1" dirty="0"/>
          </a:p>
          <a:p>
            <a:pPr marL="285750" indent="-285750">
              <a:buFont typeface="Wingdings" pitchFamily="2" charset="2"/>
              <a:buChar char="§"/>
            </a:pPr>
            <a:endParaRPr kumimoji="1"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0F38DA-2712-024E-924B-5A289EE86839}"/>
              </a:ext>
            </a:extLst>
          </p:cNvPr>
          <p:cNvSpPr/>
          <p:nvPr/>
        </p:nvSpPr>
        <p:spPr>
          <a:xfrm>
            <a:off x="6950805" y="1910767"/>
            <a:ext cx="49750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/>
              <a:t>@</a:t>
            </a:r>
            <a:r>
              <a:rPr lang="en" altLang="ko-KR" sz="1400" dirty="0" err="1"/>
              <a:t>ViewChild</a:t>
            </a:r>
            <a:r>
              <a:rPr lang="en" altLang="ko-KR" sz="1400" dirty="0"/>
              <a:t>(</a:t>
            </a:r>
            <a:r>
              <a:rPr lang="en" altLang="ko-KR" sz="1400" dirty="0" err="1"/>
              <a:t>MatSort</a:t>
            </a:r>
            <a:r>
              <a:rPr lang="en" altLang="ko-KR" sz="1400" dirty="0"/>
              <a:t>,{static: true}) sort: </a:t>
            </a:r>
            <a:r>
              <a:rPr lang="en" altLang="ko-KR" sz="1400" dirty="0" err="1"/>
              <a:t>MatSort</a:t>
            </a:r>
            <a:r>
              <a:rPr lang="en" altLang="ko-KR" sz="1400" dirty="0"/>
              <a:t>;</a:t>
            </a:r>
          </a:p>
          <a:p>
            <a:r>
              <a:rPr lang="en" altLang="ko-KR" sz="1400" dirty="0"/>
              <a:t>@</a:t>
            </a:r>
            <a:r>
              <a:rPr lang="en" altLang="ko-KR" sz="1400" dirty="0" err="1"/>
              <a:t>ViewChild</a:t>
            </a:r>
            <a:r>
              <a:rPr lang="en" altLang="ko-KR" sz="1400" dirty="0"/>
              <a:t>(</a:t>
            </a:r>
            <a:r>
              <a:rPr lang="en" altLang="ko-KR" sz="1400" dirty="0" err="1"/>
              <a:t>MatPaginator</a:t>
            </a:r>
            <a:r>
              <a:rPr lang="en" altLang="ko-KR" sz="1400" dirty="0"/>
              <a:t>,{static: true}) paginator: </a:t>
            </a:r>
            <a:r>
              <a:rPr lang="en" altLang="ko-KR" sz="1400" dirty="0" err="1"/>
              <a:t>MatPaginator</a:t>
            </a:r>
            <a:r>
              <a:rPr lang="en-US" altLang="ko-KR" sz="1400" dirty="0"/>
              <a:t>; </a:t>
            </a:r>
            <a:r>
              <a:rPr lang="ko-KR" altLang="en-US" sz="1400" dirty="0"/>
              <a:t>추가해준 뒤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en" altLang="ko-KR" sz="1400" dirty="0" err="1"/>
              <a:t>ngAfterViewInit</a:t>
            </a:r>
            <a:r>
              <a:rPr lang="en" altLang="ko-KR" sz="1400" dirty="0"/>
              <a:t>(): void {</a:t>
            </a:r>
          </a:p>
          <a:p>
            <a:r>
              <a:rPr lang="ko-KR" altLang="en-US" sz="1400" dirty="0"/>
              <a:t> </a:t>
            </a:r>
            <a:r>
              <a:rPr lang="en" altLang="ko-KR" sz="1400" dirty="0" err="1"/>
              <a:t>this.dataSource.sort</a:t>
            </a:r>
            <a:r>
              <a:rPr lang="en" altLang="ko-KR" sz="1400" dirty="0"/>
              <a:t> = </a:t>
            </a:r>
            <a:r>
              <a:rPr lang="en" altLang="ko-KR" sz="1400" dirty="0" err="1"/>
              <a:t>this.sort</a:t>
            </a:r>
            <a:r>
              <a:rPr lang="en" altLang="ko-KR" sz="1400" dirty="0"/>
              <a:t>;</a:t>
            </a:r>
          </a:p>
          <a:p>
            <a:r>
              <a:rPr lang="ko-KR" altLang="en-US" sz="1400" dirty="0"/>
              <a:t>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('this.dataSource.sort',</a:t>
            </a:r>
            <a:r>
              <a:rPr lang="en" altLang="ko-KR" sz="1400" dirty="0" err="1"/>
              <a:t>this.dataSource.sort</a:t>
            </a:r>
            <a:r>
              <a:rPr lang="en" altLang="ko-KR" sz="1400" dirty="0"/>
              <a:t>)</a:t>
            </a:r>
          </a:p>
          <a:p>
            <a:r>
              <a:rPr lang="ko-KR" altLang="en-US" sz="1400" dirty="0"/>
              <a:t> </a:t>
            </a:r>
            <a:r>
              <a:rPr lang="en" altLang="ko-KR" sz="1400" dirty="0" err="1"/>
              <a:t>this.dataSource.paginator</a:t>
            </a:r>
            <a:r>
              <a:rPr lang="en" altLang="ko-KR" sz="1400" dirty="0"/>
              <a:t> = </a:t>
            </a:r>
            <a:r>
              <a:rPr lang="en" altLang="ko-KR" sz="1400" dirty="0" err="1"/>
              <a:t>this.paginator</a:t>
            </a:r>
            <a:r>
              <a:rPr lang="en" altLang="ko-KR" sz="1400" dirty="0"/>
              <a:t>;</a:t>
            </a:r>
          </a:p>
          <a:p>
            <a:r>
              <a:rPr lang="en" altLang="ko-KR" sz="1400" dirty="0"/>
              <a:t>}</a:t>
            </a:r>
          </a:p>
          <a:p>
            <a:endParaRPr lang="en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D47858-301F-4D48-9D5A-2A455D2B23B2}"/>
              </a:ext>
            </a:extLst>
          </p:cNvPr>
          <p:cNvSpPr/>
          <p:nvPr/>
        </p:nvSpPr>
        <p:spPr>
          <a:xfrm>
            <a:off x="434589" y="5134287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400" dirty="0"/>
              <a:t>&lt;table mat-table [</a:t>
            </a:r>
            <a:r>
              <a:rPr lang="en" altLang="ko-KR" sz="1400" dirty="0" err="1"/>
              <a:t>dataSource</a:t>
            </a:r>
            <a:r>
              <a:rPr lang="en" altLang="ko-KR" sz="1400" dirty="0"/>
              <a:t>]="</a:t>
            </a:r>
            <a:r>
              <a:rPr lang="en" altLang="ko-KR" sz="1400" dirty="0" err="1"/>
              <a:t>dataSource</a:t>
            </a:r>
            <a:r>
              <a:rPr lang="en" altLang="ko-KR" sz="1400" dirty="0"/>
              <a:t>" </a:t>
            </a:r>
            <a:r>
              <a:rPr lang="en" altLang="ko-KR" sz="1400" dirty="0" err="1"/>
              <a:t>matSort</a:t>
            </a:r>
            <a:r>
              <a:rPr lang="en" altLang="ko-KR" sz="1400" dirty="0"/>
              <a:t> </a:t>
            </a:r>
            <a:r>
              <a:rPr lang="en" altLang="ko-KR" sz="1400" dirty="0" err="1"/>
              <a:t>matSortStart</a:t>
            </a:r>
            <a:r>
              <a:rPr lang="en" altLang="ko-KR" sz="1400" dirty="0"/>
              <a:t>="desc" (</a:t>
            </a:r>
            <a:r>
              <a:rPr lang="en" altLang="ko-KR" sz="1400" dirty="0" err="1"/>
              <a:t>matSortChange</a:t>
            </a:r>
            <a:r>
              <a:rPr lang="en" altLang="ko-KR" sz="1400" dirty="0"/>
              <a:t>)="</a:t>
            </a:r>
            <a:r>
              <a:rPr lang="en" altLang="ko-KR" sz="1400" dirty="0" err="1"/>
              <a:t>customSort</a:t>
            </a:r>
            <a:r>
              <a:rPr lang="en" altLang="ko-KR" sz="1400" dirty="0"/>
              <a:t>($event)"&gt;</a:t>
            </a:r>
          </a:p>
          <a:p>
            <a:endParaRPr lang="en-US" altLang="ko-KR" sz="1400" dirty="0"/>
          </a:p>
          <a:p>
            <a:r>
              <a:rPr lang="en" altLang="ko-KR" sz="1400" dirty="0"/>
              <a:t>&lt;mat-paginator [</a:t>
            </a:r>
            <a:r>
              <a:rPr lang="en" altLang="ko-KR" sz="1400" dirty="0" err="1"/>
              <a:t>pageSize</a:t>
            </a:r>
            <a:r>
              <a:rPr lang="en" altLang="ko-KR" sz="1400" dirty="0"/>
              <a:t>]="6" [</a:t>
            </a:r>
            <a:r>
              <a:rPr lang="en" altLang="ko-KR" sz="1400" dirty="0" err="1"/>
              <a:t>pageSizeOptions</a:t>
            </a:r>
            <a:r>
              <a:rPr lang="en" altLang="ko-KR" sz="1400" dirty="0"/>
              <a:t>]="[2, 4, 6, 10, 20]"&gt;</a:t>
            </a:r>
          </a:p>
          <a:p>
            <a:r>
              <a:rPr lang="en" altLang="ko-KR" sz="1400" dirty="0"/>
              <a:t>&lt;/mat-paginator&gt;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26BAE2-E03A-B043-83D5-B278992EFDB1}"/>
              </a:ext>
            </a:extLst>
          </p:cNvPr>
          <p:cNvSpPr/>
          <p:nvPr/>
        </p:nvSpPr>
        <p:spPr>
          <a:xfrm>
            <a:off x="7101688" y="4754268"/>
            <a:ext cx="4356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dataSource</a:t>
            </a:r>
            <a:r>
              <a:rPr lang="ko-KR" altLang="en-US" sz="1400" dirty="0"/>
              <a:t> 변수에는 </a:t>
            </a:r>
            <a:r>
              <a:rPr lang="en-US" altLang="ko-KR" sz="1400" dirty="0" err="1"/>
              <a:t>getlist</a:t>
            </a:r>
            <a:r>
              <a:rPr lang="ko-KR" altLang="en-US" sz="1400" dirty="0"/>
              <a:t>로 받아온 테이블리스트 정보를 담고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" altLang="ko-KR" sz="1400" dirty="0" err="1"/>
              <a:t>matSortStart</a:t>
            </a:r>
            <a:r>
              <a:rPr lang="en" altLang="ko-KR" sz="1400" dirty="0"/>
              <a:t> </a:t>
            </a:r>
            <a:r>
              <a:rPr lang="en-US" altLang="ko-KR" sz="1400" dirty="0"/>
              <a:t>desc</a:t>
            </a:r>
            <a:r>
              <a:rPr lang="ko-KR" altLang="en-US" sz="1400" dirty="0"/>
              <a:t>는 처음 클릭</a:t>
            </a:r>
            <a:r>
              <a:rPr lang="en-US" altLang="ko-KR" sz="1400" dirty="0"/>
              <a:t> </a:t>
            </a:r>
            <a:r>
              <a:rPr lang="ko-KR" altLang="en-US" sz="1400" dirty="0"/>
              <a:t>시 내림차순으로 정렬해서 보여줌 </a:t>
            </a:r>
            <a:endParaRPr lang="en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4310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77667-EC71-814B-A6D1-562FF9A24B91}"/>
              </a:ext>
            </a:extLst>
          </p:cNvPr>
          <p:cNvSpPr txBox="1"/>
          <p:nvPr/>
        </p:nvSpPr>
        <p:spPr>
          <a:xfrm>
            <a:off x="503126" y="379966"/>
            <a:ext cx="92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Update blog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페이지  </a:t>
            </a: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B583E3EF-16CF-5C43-920A-A5E40612A44A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1F6BD8F1-70D3-9844-93AA-70CDEF21C3DC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DBAFAA-9B26-7B4F-9904-42A0276C0765}"/>
              </a:ext>
            </a:extLst>
          </p:cNvPr>
          <p:cNvSpPr/>
          <p:nvPr/>
        </p:nvSpPr>
        <p:spPr>
          <a:xfrm>
            <a:off x="91461" y="1340841"/>
            <a:ext cx="5495300" cy="46935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</a:rPr>
              <a:t>  </a:t>
            </a:r>
            <a:r>
              <a:rPr lang="en" altLang="ko-KR" sz="1300" dirty="0" err="1">
                <a:solidFill>
                  <a:schemeClr val="bg1"/>
                </a:solidFill>
              </a:rPr>
              <a:t>ngOnInit</a:t>
            </a:r>
            <a:r>
              <a:rPr lang="en" altLang="ko-KR" sz="1300" dirty="0">
                <a:solidFill>
                  <a:schemeClr val="bg1"/>
                </a:solidFill>
              </a:rPr>
              <a:t>() {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this.returnUrl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this.route.snapshot.queryParams</a:t>
            </a:r>
            <a:r>
              <a:rPr lang="en" altLang="ko-KR" sz="1300" dirty="0">
                <a:solidFill>
                  <a:schemeClr val="bg1"/>
                </a:solidFill>
              </a:rPr>
              <a:t>['rout'] || '/';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this.active_route.params.subscribe</a:t>
            </a:r>
            <a:r>
              <a:rPr lang="en" altLang="ko-KR" sz="1300" dirty="0">
                <a:solidFill>
                  <a:schemeClr val="bg1"/>
                </a:solidFill>
              </a:rPr>
              <a:t>((response)=&gt;{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</a:rPr>
              <a:t>console.log</a:t>
            </a:r>
            <a:r>
              <a:rPr lang="en" altLang="ko-KR" sz="1300" dirty="0">
                <a:solidFill>
                  <a:schemeClr val="bg1"/>
                </a:solidFill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</a:rPr>
              <a:t>response',response</a:t>
            </a:r>
            <a:r>
              <a:rPr lang="en" altLang="ko-KR" sz="1300" dirty="0">
                <a:solidFill>
                  <a:schemeClr val="bg1"/>
                </a:solidFill>
              </a:rPr>
              <a:t>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this.blog_id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response.id</a:t>
            </a:r>
            <a:r>
              <a:rPr lang="en" altLang="ko-KR" sz="13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this.get_blog_info</a:t>
            </a:r>
            <a:r>
              <a:rPr lang="en" altLang="ko-KR" sz="1300" dirty="0">
                <a:solidFill>
                  <a:schemeClr val="bg1"/>
                </a:solidFill>
              </a:rPr>
              <a:t>();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});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}</a:t>
            </a:r>
          </a:p>
          <a:p>
            <a:endParaRPr lang="en" altLang="ko-KR" sz="1300" dirty="0">
              <a:solidFill>
                <a:schemeClr val="bg1"/>
              </a:solidFill>
            </a:endParaRPr>
          </a:p>
          <a:p>
            <a:r>
              <a:rPr lang="en" altLang="ko-KR" sz="1300" dirty="0">
                <a:solidFill>
                  <a:schemeClr val="bg1"/>
                </a:solidFill>
              </a:rPr>
              <a:t>  </a:t>
            </a:r>
            <a:r>
              <a:rPr lang="en" altLang="ko-KR" sz="1300" dirty="0" err="1">
                <a:solidFill>
                  <a:schemeClr val="bg1"/>
                </a:solidFill>
              </a:rPr>
              <a:t>get_blog_info</a:t>
            </a:r>
            <a:r>
              <a:rPr lang="en" altLang="ko-KR" sz="1300" dirty="0">
                <a:solidFill>
                  <a:schemeClr val="bg1"/>
                </a:solidFill>
              </a:rPr>
              <a:t>(){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this.blog_service.get_single_blog</a:t>
            </a:r>
            <a:r>
              <a:rPr lang="en" altLang="ko-KR" sz="1300" dirty="0">
                <a:solidFill>
                  <a:schemeClr val="bg1"/>
                </a:solidFill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</a:rPr>
              <a:t>this.blog_id</a:t>
            </a:r>
            <a:r>
              <a:rPr lang="en" altLang="ko-KR" sz="1300" dirty="0">
                <a:solidFill>
                  <a:schemeClr val="bg1"/>
                </a:solidFill>
              </a:rPr>
              <a:t>).subscribe((</a:t>
            </a:r>
            <a:r>
              <a:rPr lang="en" altLang="ko-KR" sz="1300" dirty="0" err="1">
                <a:solidFill>
                  <a:schemeClr val="bg1"/>
                </a:solidFill>
              </a:rPr>
              <a:t>response:any</a:t>
            </a:r>
            <a:r>
              <a:rPr lang="en" altLang="ko-KR" sz="1300" dirty="0">
                <a:solidFill>
                  <a:schemeClr val="bg1"/>
                </a:solidFill>
              </a:rPr>
              <a:t>)=&gt;{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console.log</a:t>
            </a:r>
            <a:r>
              <a:rPr lang="en" altLang="ko-KR" sz="1300" dirty="0">
                <a:solidFill>
                  <a:schemeClr val="bg1"/>
                </a:solidFill>
              </a:rPr>
              <a:t>(response);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this.blog_props.title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response.single_blog.title</a:t>
            </a:r>
            <a:r>
              <a:rPr lang="en" altLang="ko-KR" sz="13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this.blog_props.content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response.single_blog.content</a:t>
            </a:r>
            <a:r>
              <a:rPr lang="en" altLang="ko-KR" sz="13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this.blog_props.feature_image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response.single_blog.feature_image</a:t>
            </a:r>
            <a:r>
              <a:rPr lang="en" altLang="ko-KR" sz="13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</a:t>
            </a:r>
            <a:r>
              <a:rPr lang="en" altLang="ko-KR" sz="1300" dirty="0" err="1">
                <a:solidFill>
                  <a:schemeClr val="bg1"/>
                </a:solidFill>
              </a:rPr>
              <a:t>response.single_blog.tags.forEach</a:t>
            </a:r>
            <a:r>
              <a:rPr lang="en" altLang="ko-KR" sz="1300" dirty="0">
                <a:solidFill>
                  <a:schemeClr val="bg1"/>
                </a:solidFill>
              </a:rPr>
              <a:t>((</a:t>
            </a:r>
            <a:r>
              <a:rPr lang="en" altLang="ko-KR" sz="1300" dirty="0" err="1">
                <a:solidFill>
                  <a:schemeClr val="bg1"/>
                </a:solidFill>
              </a:rPr>
              <a:t>element:any</a:t>
            </a:r>
            <a:r>
              <a:rPr lang="en" altLang="ko-KR" sz="1300" dirty="0">
                <a:solidFill>
                  <a:schemeClr val="bg1"/>
                </a:solidFill>
              </a:rPr>
              <a:t>) =&gt; {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</a:rPr>
              <a:t>this.blog_props.tags.push</a:t>
            </a:r>
            <a:r>
              <a:rPr lang="en" altLang="ko-KR" sz="1300" dirty="0">
                <a:solidFill>
                  <a:schemeClr val="bg1"/>
                </a:solidFill>
              </a:rPr>
              <a:t>(element);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});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});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}</a:t>
            </a:r>
          </a:p>
          <a:p>
            <a:endParaRPr lang="en" altLang="ko-KR" sz="13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CBCE36-3925-6444-8BF6-B98EC7083B25}"/>
              </a:ext>
            </a:extLst>
          </p:cNvPr>
          <p:cNvSpPr/>
          <p:nvPr/>
        </p:nvSpPr>
        <p:spPr>
          <a:xfrm>
            <a:off x="5768898" y="1480661"/>
            <a:ext cx="56967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 err="1"/>
              <a:t>UpdateBlogComponent</a:t>
            </a:r>
            <a:endParaRPr lang="en" altLang="ko-KR" sz="1400" b="1" dirty="0"/>
          </a:p>
          <a:p>
            <a:br>
              <a:rPr kumimoji="1" lang="en-US" altLang="ko-KR" sz="1400" dirty="0"/>
            </a:br>
            <a:r>
              <a:rPr kumimoji="1" lang="en-US" altLang="ko-KR" sz="1400" dirty="0" err="1"/>
              <a:t>UpdatdBlog</a:t>
            </a:r>
            <a:r>
              <a:rPr kumimoji="1" lang="ko-KR" altLang="en-US" sz="1400" dirty="0"/>
              <a:t> 컴포넌트가 </a:t>
            </a:r>
            <a:r>
              <a:rPr kumimoji="1" lang="ko-KR" altLang="en-US" sz="1400" dirty="0" err="1"/>
              <a:t>로드되면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ngOnInit</a:t>
            </a:r>
            <a:r>
              <a:rPr kumimoji="1" lang="ko-KR" altLang="en-US" sz="1400" dirty="0"/>
              <a:t>에서 </a:t>
            </a:r>
            <a:r>
              <a:rPr kumimoji="1" lang="ko-KR" altLang="en-US" sz="1400" dirty="0" err="1"/>
              <a:t>파라미터에</a:t>
            </a:r>
            <a:r>
              <a:rPr kumimoji="1" lang="ko-KR" altLang="en-US" sz="1400" dirty="0"/>
              <a:t> 있는 현재의 </a:t>
            </a:r>
            <a:r>
              <a:rPr kumimoji="1" lang="en-US" altLang="ko-KR" sz="1400" dirty="0"/>
              <a:t>id</a:t>
            </a:r>
            <a:r>
              <a:rPr kumimoji="1" lang="ko-KR" altLang="en-US" sz="1400" dirty="0"/>
              <a:t> 가 변수 </a:t>
            </a:r>
            <a:r>
              <a:rPr kumimoji="1" lang="en-US" altLang="ko-KR" sz="1400" dirty="0" err="1"/>
              <a:t>blog_id</a:t>
            </a:r>
            <a:r>
              <a:rPr kumimoji="1" lang="ko-KR" altLang="en-US" sz="1400" dirty="0"/>
              <a:t>에 저장됨</a:t>
            </a:r>
            <a:endParaRPr kumimoji="1" lang="en-US" altLang="ko-KR" sz="1400" dirty="0"/>
          </a:p>
          <a:p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lang="en" altLang="ko-KR" sz="1400" dirty="0" err="1"/>
              <a:t>ActivatedRoute</a:t>
            </a:r>
            <a:r>
              <a:rPr kumimoji="1" lang="ko-KR" altLang="en-US" sz="1400" dirty="0">
                <a:sym typeface="Wingdings" pitchFamily="2" charset="2"/>
              </a:rPr>
              <a:t>에서 현재 </a:t>
            </a:r>
            <a:r>
              <a:rPr kumimoji="1" lang="en-US" altLang="ko-KR" sz="1400" dirty="0" err="1">
                <a:sym typeface="Wingdings" pitchFamily="2" charset="2"/>
              </a:rPr>
              <a:t>url</a:t>
            </a:r>
            <a:r>
              <a:rPr kumimoji="1" lang="ko-KR" altLang="en-US" sz="1400" dirty="0">
                <a:sym typeface="Wingdings" pitchFamily="2" charset="2"/>
              </a:rPr>
              <a:t>의 </a:t>
            </a:r>
            <a:r>
              <a:rPr kumimoji="1" lang="en-US" altLang="ko-KR" sz="1400" dirty="0">
                <a:sym typeface="Wingdings" pitchFamily="2" charset="2"/>
              </a:rPr>
              <a:t>id</a:t>
            </a:r>
            <a:r>
              <a:rPr kumimoji="1" lang="ko-KR" altLang="en-US" sz="1400" dirty="0" err="1">
                <a:sym typeface="Wingdings" pitchFamily="2" charset="2"/>
              </a:rPr>
              <a:t>를</a:t>
            </a:r>
            <a:r>
              <a:rPr kumimoji="1" lang="ko-KR" altLang="en-US" sz="1400" dirty="0">
                <a:sym typeface="Wingdings" pitchFamily="2" charset="2"/>
              </a:rPr>
              <a:t> 가져와서 </a:t>
            </a:r>
            <a:r>
              <a:rPr kumimoji="1" lang="en-US" altLang="ko-KR" sz="1400" dirty="0" err="1">
                <a:sym typeface="Wingdings" pitchFamily="2" charset="2"/>
              </a:rPr>
              <a:t>blog_id</a:t>
            </a:r>
            <a:r>
              <a:rPr kumimoji="1" lang="ko-KR" altLang="en-US" sz="1400" dirty="0">
                <a:sym typeface="Wingdings" pitchFamily="2" charset="2"/>
              </a:rPr>
              <a:t> 에 저장함</a:t>
            </a:r>
            <a:endParaRPr kumimoji="1" lang="en-US" altLang="ko-KR" sz="1400" dirty="0">
              <a:sym typeface="Wingdings" pitchFamily="2" charset="2"/>
            </a:endParaRPr>
          </a:p>
          <a:p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en-US" altLang="ko-KR" sz="1400" dirty="0"/>
              <a:t>(Outlet</a:t>
            </a:r>
            <a:r>
              <a:rPr kumimoji="1" lang="ko-KR" altLang="en-US" sz="1400" dirty="0"/>
              <a:t>에서 </a:t>
            </a:r>
            <a:r>
              <a:rPr kumimoji="1" lang="ko-KR" altLang="en-US" sz="1400" dirty="0" err="1"/>
              <a:t>로드된</a:t>
            </a:r>
            <a:r>
              <a:rPr kumimoji="1" lang="ko-KR" altLang="en-US" sz="1400" dirty="0"/>
              <a:t> 컴포넌트와 연결된 </a:t>
            </a:r>
            <a:r>
              <a:rPr kumimoji="1" lang="ko-KR" altLang="en-US" sz="1400" dirty="0" err="1"/>
              <a:t>라우트에</a:t>
            </a:r>
            <a:r>
              <a:rPr kumimoji="1" lang="ko-KR" altLang="en-US" sz="1400" dirty="0"/>
              <a:t> 대한 정보를 제공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특정 </a:t>
            </a:r>
            <a:r>
              <a:rPr kumimoji="1" lang="en-US" altLang="ko-KR" sz="1400" dirty="0" err="1"/>
              <a:t>blog_id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와 관련된 게시물 정보를 모두 </a:t>
            </a:r>
            <a:r>
              <a:rPr kumimoji="1" lang="ko-KR" altLang="en-US" sz="1400" dirty="0" err="1"/>
              <a:t>로드하는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get_blog_info</a:t>
            </a:r>
            <a:r>
              <a:rPr kumimoji="1" lang="en-US" altLang="ko-KR" sz="1400" dirty="0"/>
              <a:t>()</a:t>
            </a:r>
            <a:r>
              <a:rPr kumimoji="1" lang="ko-KR" altLang="en-US" sz="1400" dirty="0"/>
              <a:t> 함수 호출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후 정보를 보여주고</a:t>
            </a:r>
            <a:r>
              <a:rPr kumimoji="1" lang="en-US" altLang="ko-KR" sz="1400" dirty="0"/>
              <a:t>,</a:t>
            </a:r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다이어로그의 확인버튼을 누르면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" altLang="ko-KR" sz="1400" dirty="0" err="1"/>
              <a:t>submit_blog</a:t>
            </a:r>
            <a:r>
              <a:rPr kumimoji="1" lang="ko-KR" altLang="en-US" sz="1400" dirty="0"/>
              <a:t>함수가 실행되도록 함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생성</a:t>
            </a:r>
            <a:r>
              <a:rPr kumimoji="1" lang="en-US" altLang="ko-KR" sz="1400" dirty="0"/>
              <a:t>(Add)</a:t>
            </a:r>
            <a:r>
              <a:rPr kumimoji="1" lang="ko-KR" altLang="en-US" sz="1400" dirty="0"/>
              <a:t>와 </a:t>
            </a:r>
            <a:r>
              <a:rPr kumimoji="1" lang="ko-KR" altLang="en-US" sz="1400" dirty="0" err="1"/>
              <a:t>다른점은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변경된 데이터를 다시 담고 </a:t>
            </a:r>
            <a:r>
              <a:rPr kumimoji="1" lang="en-US" altLang="ko-KR" sz="1400" dirty="0"/>
              <a:t>put http </a:t>
            </a:r>
            <a:r>
              <a:rPr kumimoji="1" lang="ko-KR" altLang="en-US" sz="1400" dirty="0"/>
              <a:t>통신으로 서버에 보내야함 </a:t>
            </a:r>
            <a:endParaRPr kumimoji="1" lang="en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4132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FD765B-F781-DC4B-8C56-106A32B344F3}"/>
              </a:ext>
            </a:extLst>
          </p:cNvPr>
          <p:cNvSpPr txBox="1"/>
          <p:nvPr/>
        </p:nvSpPr>
        <p:spPr>
          <a:xfrm>
            <a:off x="503126" y="379966"/>
            <a:ext cx="92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Homepage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738939FE-95A6-5848-B94A-FCD2FAB879C9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C2260CCA-6D64-8647-BAA4-10C6176DCDAF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319CAA-58D0-814B-A88A-68FA820EEEB3}"/>
              </a:ext>
            </a:extLst>
          </p:cNvPr>
          <p:cNvSpPr/>
          <p:nvPr/>
        </p:nvSpPr>
        <p:spPr>
          <a:xfrm>
            <a:off x="347939" y="1530604"/>
            <a:ext cx="5105007" cy="43396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HomepageComponent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implements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OnInit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: Blog[] = [];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blog_service:BlogService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 {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ngOnInit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this.load_all_blogs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b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load_all_blogs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this.blog_service.get_all_blogs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().subscribe(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response:any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)=&gt;{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response.all_blogs.forEach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((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element:any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) =&gt; 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this.all_blogs.push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(element);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});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},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error =&gt;{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console.error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('[</a:t>
            </a:r>
            <a:r>
              <a:rPr lang="en" altLang="ko-KR" sz="12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BlogService.get_all_blogs</a:t>
            </a:r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]',error)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}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  )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4F19F7-F62A-8049-B9D9-471CFA6EC9A6}"/>
              </a:ext>
            </a:extLst>
          </p:cNvPr>
          <p:cNvSpPr/>
          <p:nvPr/>
        </p:nvSpPr>
        <p:spPr>
          <a:xfrm>
            <a:off x="5738407" y="1893257"/>
            <a:ext cx="5105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600" b="1" dirty="0" err="1"/>
              <a:t>HomepageComponent</a:t>
            </a:r>
            <a:endParaRPr lang="en" altLang="ko-KR" sz="1600" b="1" dirty="0"/>
          </a:p>
          <a:p>
            <a:endParaRPr lang="en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en" altLang="ko-KR" sz="1400" dirty="0">
                <a:solidFill>
                  <a:srgbClr val="000000"/>
                </a:solidFill>
                <a:latin typeface="Roboto"/>
              </a:rPr>
              <a:t>Homepage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컴포넌트가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로드되면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load_all_blogs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함수가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BlogService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의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get_all_blogs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로 모든 게시물들을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로드한다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267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25E71D-2DA9-3E43-BFAB-A9494524EFE3}"/>
              </a:ext>
            </a:extLst>
          </p:cNvPr>
          <p:cNvSpPr txBox="1"/>
          <p:nvPr/>
        </p:nvSpPr>
        <p:spPr>
          <a:xfrm>
            <a:off x="503126" y="379966"/>
            <a:ext cx="920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Login page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8" name="직선 연결선 37">
            <a:extLst>
              <a:ext uri="{FF2B5EF4-FFF2-40B4-BE49-F238E27FC236}">
                <a16:creationId xmlns:a16="http://schemas.microsoft.com/office/drawing/2014/main" id="{42FFEE53-ADBC-C34D-8083-AABFB9A179E9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35">
            <a:extLst>
              <a:ext uri="{FF2B5EF4-FFF2-40B4-BE49-F238E27FC236}">
                <a16:creationId xmlns:a16="http://schemas.microsoft.com/office/drawing/2014/main" id="{0B9B25D8-2045-7E4F-A274-DC88241C7814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630B8-D60E-D64D-A42F-78A948995617}"/>
              </a:ext>
            </a:extLst>
          </p:cNvPr>
          <p:cNvSpPr/>
          <p:nvPr/>
        </p:nvSpPr>
        <p:spPr>
          <a:xfrm>
            <a:off x="6855357" y="1289800"/>
            <a:ext cx="483351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600" b="1" dirty="0" err="1"/>
              <a:t>LoginComponent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en-US" altLang="ko-KR" sz="1400" dirty="0"/>
              <a:t>submit()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email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passoword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dictionary </a:t>
            </a:r>
            <a:r>
              <a:rPr lang="ko-KR" altLang="en-US" sz="1400" dirty="0"/>
              <a:t>형태로 서버에 </a:t>
            </a:r>
            <a:r>
              <a:rPr lang="en-US" altLang="ko-KR" sz="1400" dirty="0"/>
              <a:t>post </a:t>
            </a:r>
            <a:r>
              <a:rPr lang="ko-KR" altLang="en-US" sz="1400" dirty="0"/>
              <a:t>전송하고</a:t>
            </a:r>
            <a:r>
              <a:rPr lang="en-US" altLang="ko-KR" sz="1400" dirty="0"/>
              <a:t>,</a:t>
            </a:r>
            <a:r>
              <a:rPr lang="ko-KR" altLang="en-US" sz="1400" dirty="0"/>
              <a:t> 응답 값으로 토큰을 클라이언트 측의 </a:t>
            </a:r>
            <a:r>
              <a:rPr lang="en-US" altLang="ko-KR" sz="1400" dirty="0" err="1"/>
              <a:t>localStorage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auth_token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저장함</a:t>
            </a:r>
            <a:endParaRPr lang="en-US" altLang="ko-KR" sz="1400" dirty="0"/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백앤드로의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CRUD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요청이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요청헤더에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auth_token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과 함께 전송될 수 있도록 한다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Roboto"/>
              <a:sym typeface="Wingdings" pitchFamily="2" charset="2"/>
            </a:endParaRPr>
          </a:p>
          <a:p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4A8B41-8CD4-D14B-A707-C05EDFAC1418}"/>
              </a:ext>
            </a:extLst>
          </p:cNvPr>
          <p:cNvSpPr/>
          <p:nvPr/>
        </p:nvSpPr>
        <p:spPr>
          <a:xfrm>
            <a:off x="503126" y="1369583"/>
            <a:ext cx="6096000" cy="489364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submit(){</a:t>
            </a:r>
          </a:p>
          <a:p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if 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this.signInForm.valid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let credentials =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email:this.signInForm.value.id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password: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this.signInForm.value.password</a:t>
            </a: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this.auth_service.login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(credentials).subscribe(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response:any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)=&gt;{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if(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response.token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localStorage.setItem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auth_token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response.token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 //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데이터 저장 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this.router.navigate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(['/admin']);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},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error =&gt;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console.log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AuthService.login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]', error);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//('[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로그인 실패</a:t>
            </a:r>
            <a:r>
              <a:rPr lang="en-US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]\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n' +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error.msg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this.open_alert_dialog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로그인 실패</a:t>
            </a:r>
            <a:r>
              <a:rPr lang="en-US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\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n'+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error.message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   </a:t>
            </a:r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  <a:endParaRPr lang="en" altLang="ko-KR" sz="13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3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4E6388-7CFB-E449-85C8-E202C4402EBB}"/>
              </a:ext>
            </a:extLst>
          </p:cNvPr>
          <p:cNvSpPr/>
          <p:nvPr/>
        </p:nvSpPr>
        <p:spPr>
          <a:xfrm>
            <a:off x="330637" y="905232"/>
            <a:ext cx="597172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프론트단</a:t>
            </a:r>
            <a:r>
              <a:rPr lang="ko-KR" altLang="en-US" sz="1400" b="1" dirty="0"/>
              <a:t> 유효성 검사</a:t>
            </a:r>
            <a:endParaRPr lang="en" altLang="ko-KR" sz="1400" dirty="0"/>
          </a:p>
          <a:p>
            <a:r>
              <a:rPr lang="en" altLang="ko-KR" sz="1400" dirty="0"/>
              <a:t>Validation</a:t>
            </a:r>
            <a:r>
              <a:rPr lang="ko-KR" altLang="en-US" sz="1400" dirty="0"/>
              <a:t>체크와 같은 폼과 관련된 처리를 위해 </a:t>
            </a:r>
            <a:endParaRPr lang="en-US" altLang="ko-KR" sz="1400" dirty="0"/>
          </a:p>
          <a:p>
            <a:r>
              <a:rPr lang="en-US" altLang="ko-KR" sz="1400" dirty="0" err="1"/>
              <a:t>FormsModule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ReactiveFormsModule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/>
              <a:t>입력 폼</a:t>
            </a:r>
            <a:r>
              <a:rPr lang="en-US" altLang="ko-KR" sz="1400" b="1" dirty="0"/>
              <a:t> validation </a:t>
            </a:r>
            <a:r>
              <a:rPr lang="ko-KR" altLang="en-US" sz="1400" b="1" dirty="0"/>
              <a:t>처리 </a:t>
            </a:r>
            <a:endParaRPr lang="en-US" altLang="ko-KR" sz="1400" dirty="0"/>
          </a:p>
          <a:p>
            <a:r>
              <a:rPr lang="ko-KR" altLang="en-US" sz="1400" dirty="0"/>
              <a:t>로그인 화면의 </a:t>
            </a:r>
            <a:r>
              <a:rPr lang="ko-KR" altLang="en-US" sz="1400" dirty="0" err="1"/>
              <a:t>입력폼에</a:t>
            </a:r>
            <a:r>
              <a:rPr lang="ko-KR" altLang="en-US" sz="1400" dirty="0"/>
              <a:t> 입력되는 값에 대하여 유효성 체크를 추가한다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email: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필수</a:t>
            </a:r>
            <a:r>
              <a:rPr lang="en-US" altLang="ko-KR" sz="1400" dirty="0"/>
              <a:t>, </a:t>
            </a:r>
            <a:r>
              <a:rPr lang="ko-KR" altLang="en-US" sz="1400" dirty="0"/>
              <a:t>이메일 주소만 입력 가능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password: </a:t>
            </a:r>
            <a:r>
              <a:rPr lang="ko-KR" altLang="en-US" sz="1400" dirty="0"/>
              <a:t>입력 필수</a:t>
            </a:r>
            <a:endParaRPr lang="en-US" altLang="ko-KR" sz="1400" dirty="0"/>
          </a:p>
          <a:p>
            <a:endParaRPr lang="en" altLang="ko-KR" sz="1400" dirty="0"/>
          </a:p>
          <a:p>
            <a:r>
              <a:rPr lang="en" altLang="ko-KR" sz="1400" b="1" dirty="0" err="1"/>
              <a:t>login.component.html</a:t>
            </a:r>
            <a:r>
              <a:rPr lang="en" altLang="ko-KR" sz="1400" b="1" dirty="0"/>
              <a:t> </a:t>
            </a:r>
            <a:endParaRPr lang="en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/>
              <a:t>form </a:t>
            </a:r>
            <a:r>
              <a:rPr lang="ko-KR" altLang="en-US" sz="1400" dirty="0"/>
              <a:t>태그에 </a:t>
            </a:r>
            <a:r>
              <a:rPr lang="en-US" altLang="ko-KR" sz="1400" dirty="0" err="1"/>
              <a:t>fromGroup</a:t>
            </a:r>
            <a:r>
              <a:rPr lang="en-US" altLang="ko-KR" sz="1400" dirty="0"/>
              <a:t>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로그인 버튼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submit()</a:t>
            </a:r>
            <a:r>
              <a:rPr lang="ko-KR" altLang="en-US" sz="1400" dirty="0"/>
              <a:t>을 호출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input</a:t>
            </a:r>
            <a:r>
              <a:rPr lang="ko-KR" altLang="en-US" sz="1400" dirty="0"/>
              <a:t> </a:t>
            </a:r>
            <a:r>
              <a:rPr lang="en-US" altLang="ko-KR" sz="1400" dirty="0"/>
              <a:t>tag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formControlName</a:t>
            </a:r>
            <a:r>
              <a:rPr lang="ko-KR" altLang="en-US" sz="1400" dirty="0"/>
              <a:t>을 설정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/>
              <a:t>input form </a:t>
            </a:r>
            <a:r>
              <a:rPr lang="ko-KR" altLang="en-US" sz="1400" dirty="0"/>
              <a:t>유효성 검증 에러 메시지 추가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Input form </a:t>
            </a:r>
            <a:r>
              <a:rPr lang="ko-KR" altLang="en-US" sz="1400" dirty="0"/>
              <a:t>유효성 검증 실패 시 로그인 버튼 비활성화 처리</a:t>
            </a:r>
            <a:endParaRPr lang="en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html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signInForm</a:t>
            </a:r>
            <a:r>
              <a:rPr lang="ko-KR" altLang="en-US" sz="1400" dirty="0"/>
              <a:t>을 선언하여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FormGroup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FormControl</a:t>
            </a:r>
            <a:r>
              <a:rPr lang="ko-KR" altLang="en-US" sz="1400" dirty="0"/>
              <a:t>을 사용하여 유효성 체크 적용이 가능</a:t>
            </a:r>
            <a:endParaRPr lang="en-US" altLang="ko-KR" sz="1400" dirty="0"/>
          </a:p>
          <a:p>
            <a:r>
              <a:rPr lang="en-US" altLang="ko-KR" sz="1400" dirty="0"/>
              <a:t>Constructor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FormGroup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Validation</a:t>
            </a:r>
            <a:r>
              <a:rPr lang="ko-KR" altLang="en-US" sz="1400" dirty="0"/>
              <a:t>을 설정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html</a:t>
            </a:r>
            <a:r>
              <a:rPr lang="ko-KR" altLang="en-US" sz="1400" dirty="0"/>
              <a:t>에서 인풋 폼에 대한 에러 정보를 얻을 수 있도록 </a:t>
            </a:r>
            <a:r>
              <a:rPr lang="en-US" altLang="ko-KR" sz="1400" dirty="0"/>
              <a:t>get id(), get password()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선언해줌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DB959-681E-D642-9446-1DC72ED2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785" y="235405"/>
            <a:ext cx="2547473" cy="28342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858A7B-0D6B-CA4F-9BB9-AFCBC580EF8E}"/>
              </a:ext>
            </a:extLst>
          </p:cNvPr>
          <p:cNvSpPr/>
          <p:nvPr/>
        </p:nvSpPr>
        <p:spPr>
          <a:xfrm>
            <a:off x="6554608" y="3069635"/>
            <a:ext cx="5013159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constructor(private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auth_service:AuthService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router:Router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dialog:MatDialog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 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{</a:t>
            </a:r>
          </a:p>
          <a:p>
            <a:pPr lvl="1"/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this.signInForm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new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FormGroup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({</a:t>
            </a:r>
          </a:p>
          <a:p>
            <a:pPr lvl="1"/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id: new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FormControl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('', 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Validators.required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Validators.email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]),</a:t>
            </a:r>
          </a:p>
          <a:p>
            <a:pPr lvl="1"/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password: new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FormControl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('', [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Validators.required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get id()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	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this.signInForm.get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('id');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get password_()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	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this.signInForm.get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('password');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507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463C6B-470C-B14F-AA83-9B7E8BD20AC3}"/>
              </a:ext>
            </a:extLst>
          </p:cNvPr>
          <p:cNvSpPr txBox="1"/>
          <p:nvPr/>
        </p:nvSpPr>
        <p:spPr>
          <a:xfrm>
            <a:off x="503126" y="379966"/>
            <a:ext cx="920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 Guard service 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6A742D01-DA08-5841-9F93-4C7BECF1825F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5677E6DF-46D7-C14D-9A4B-B16A843F012B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20B75D-018D-1E41-AE0C-8448D5225CA3}"/>
              </a:ext>
            </a:extLst>
          </p:cNvPr>
          <p:cNvSpPr/>
          <p:nvPr/>
        </p:nvSpPr>
        <p:spPr>
          <a:xfrm>
            <a:off x="267074" y="1408631"/>
            <a:ext cx="6365095" cy="26930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export class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AuthGuardService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implements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CanActivate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{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constructor(private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auth_service:AuthService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private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router:Router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 { }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canActivate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next:ActivatedRouteSnapshot,state:RouterStateSnapshot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):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boolean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if(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this.auth_service.is_logged_in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()) return true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   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this.router.navigate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(['/login']);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true;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  <a:endParaRPr lang="en" altLang="ko-KR" sz="13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1A710C-8916-2F49-9F88-6DB238D825C7}"/>
              </a:ext>
            </a:extLst>
          </p:cNvPr>
          <p:cNvSpPr/>
          <p:nvPr/>
        </p:nvSpPr>
        <p:spPr>
          <a:xfrm>
            <a:off x="6632169" y="1835733"/>
            <a:ext cx="493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" altLang="ko-KR" sz="1400" b="1" dirty="0" err="1"/>
              <a:t>AuthGuardService</a:t>
            </a:r>
            <a:endParaRPr lang="en" altLang="ko-KR" sz="1400" b="1" dirty="0"/>
          </a:p>
          <a:p>
            <a:endParaRPr lang="en" altLang="ko-KR" sz="1400" dirty="0"/>
          </a:p>
          <a:p>
            <a:r>
              <a:rPr lang="en-US" altLang="ko-KR" sz="1400" b="1" dirty="0" err="1"/>
              <a:t>CanActivate</a:t>
            </a:r>
            <a:r>
              <a:rPr lang="en-US" altLang="ko-KR" sz="1400" b="1" dirty="0"/>
              <a:t>()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로그인 없이 </a:t>
            </a:r>
            <a:r>
              <a:rPr lang="ko-KR" altLang="en-US" sz="1400" dirty="0" err="1"/>
              <a:t>어드민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라우트에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접근하려하면</a:t>
            </a:r>
            <a:r>
              <a:rPr lang="ko-KR" altLang="en-US" sz="1400" dirty="0"/>
              <a:t> 다시 </a:t>
            </a:r>
            <a:r>
              <a:rPr lang="en-US" altLang="ko-KR" sz="1400" dirty="0"/>
              <a:t>login page</a:t>
            </a:r>
            <a:r>
              <a:rPr lang="ko-KR" altLang="en-US" sz="1400" dirty="0"/>
              <a:t>로 </a:t>
            </a:r>
            <a:r>
              <a:rPr lang="en-US" altLang="ko-KR" sz="1400" dirty="0"/>
              <a:t>redirect </a:t>
            </a:r>
            <a:r>
              <a:rPr lang="ko-KR" altLang="en-US" sz="1400" dirty="0"/>
              <a:t>시키는 서비스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" altLang="ko-KR" sz="1400" b="1" dirty="0" err="1"/>
              <a:t>canAccess</a:t>
            </a:r>
            <a:r>
              <a:rPr lang="en-US" altLang="ko-KR" sz="1400" b="1" dirty="0"/>
              <a:t>(): </a:t>
            </a:r>
            <a:r>
              <a:rPr lang="ko-KR" altLang="en-US" sz="1400" dirty="0"/>
              <a:t>로그인한 회원이 글쓴이 본인인지 확인해주는 함수</a:t>
            </a:r>
            <a:r>
              <a:rPr lang="en-US" altLang="ko-KR" sz="1400" dirty="0"/>
              <a:t> </a:t>
            </a:r>
            <a:r>
              <a:rPr lang="en-US" altLang="ko-KR" sz="1400" dirty="0">
                <a:sym typeface="Wingdings" pitchFamily="2" charset="2"/>
              </a:rPr>
              <a:t> </a:t>
            </a:r>
            <a:r>
              <a:rPr lang="ko-KR" altLang="en-US" sz="1400" dirty="0">
                <a:sym typeface="Wingdings" pitchFamily="2" charset="2"/>
              </a:rPr>
              <a:t>수정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삭제할 때 필요</a:t>
            </a:r>
            <a:endParaRPr lang="en" altLang="ko-KR" sz="1400" dirty="0"/>
          </a:p>
          <a:p>
            <a:r>
              <a:rPr lang="en-US" altLang="ko-KR" sz="1400" dirty="0"/>
              <a:t>Promise&lt;Boolean&gt;</a:t>
            </a:r>
            <a:r>
              <a:rPr lang="ko-KR" altLang="en-US" sz="1400" dirty="0"/>
              <a:t>객체로 리턴 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604661-5D67-6F4E-A64D-A9C439FE0799}"/>
              </a:ext>
            </a:extLst>
          </p:cNvPr>
          <p:cNvSpPr/>
          <p:nvPr/>
        </p:nvSpPr>
        <p:spPr>
          <a:xfrm>
            <a:off x="210552" y="4587822"/>
            <a:ext cx="6096000" cy="181588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{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path:'admin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component:AdminComponent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,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canActivate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:[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AuthGuardService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],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children:[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path:'all-blogs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component:AllBlogsComponent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path:'add-blog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component:AddBlogComponent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},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{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path:'update-blog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/:id',</a:t>
            </a:r>
            <a:r>
              <a:rPr lang="en" altLang="ko-KR" sz="14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component:UpdateBlogComponent</a:t>
            </a:r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  ]</a:t>
            </a:r>
          </a:p>
          <a:p>
            <a:r>
              <a:rPr lang="en" altLang="ko-KR" sz="14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  <a:endParaRPr lang="en" altLang="ko-KR" sz="14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763608-D7CF-DD4F-9AE4-4CD59097F751}"/>
              </a:ext>
            </a:extLst>
          </p:cNvPr>
          <p:cNvSpPr/>
          <p:nvPr/>
        </p:nvSpPr>
        <p:spPr>
          <a:xfrm>
            <a:off x="6583774" y="5010669"/>
            <a:ext cx="4930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app-</a:t>
            </a:r>
            <a:r>
              <a:rPr lang="en-US" altLang="ko-KR" sz="1400" dirty="0" err="1"/>
              <a:t>routing.module.ts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canActive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프로퍼티를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어드민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패쓰에</a:t>
            </a:r>
            <a:r>
              <a:rPr lang="ko-KR" altLang="en-US" sz="1400" dirty="0"/>
              <a:t> 추가한다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아래 </a:t>
            </a:r>
            <a:r>
              <a:rPr lang="en-US" altLang="ko-KR" sz="1400" dirty="0">
                <a:sym typeface="Wingdings" pitchFamily="2" charset="2"/>
              </a:rPr>
              <a:t>3</a:t>
            </a:r>
            <a:r>
              <a:rPr lang="ko-KR" altLang="en-US" sz="1400" dirty="0">
                <a:sym typeface="Wingdings" pitchFamily="2" charset="2"/>
              </a:rPr>
              <a:t>개의 페이지는 </a:t>
            </a:r>
            <a:r>
              <a:rPr lang="ko-KR" altLang="en-US" sz="1400" dirty="0" err="1">
                <a:sym typeface="Wingdings" pitchFamily="2" charset="2"/>
              </a:rPr>
              <a:t>로그인이</a:t>
            </a:r>
            <a:r>
              <a:rPr lang="ko-KR" altLang="en-US" sz="1400" dirty="0">
                <a:sym typeface="Wingdings" pitchFamily="2" charset="2"/>
              </a:rPr>
              <a:t> 되어있어야 접근 가능 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2915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A3AE47-C1D7-A043-8C96-8AFAF004E822}"/>
              </a:ext>
            </a:extLst>
          </p:cNvPr>
          <p:cNvSpPr txBox="1"/>
          <p:nvPr/>
        </p:nvSpPr>
        <p:spPr>
          <a:xfrm>
            <a:off x="503126" y="379966"/>
            <a:ext cx="920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마이페이지</a:t>
            </a:r>
            <a:r>
              <a:rPr lang="ko-KR" altLang="en-US" sz="2800" dirty="0"/>
              <a:t> 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D9369033-64AF-124A-9E18-FA66AA16255F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1DE188AA-971B-6440-B1AF-33B3456F5C37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43F0216-5E4E-3849-B121-5FA1EB06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26" y="1261512"/>
            <a:ext cx="4007867" cy="32289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59AFE8-168C-164F-964D-DE4B43656701}"/>
              </a:ext>
            </a:extLst>
          </p:cNvPr>
          <p:cNvSpPr/>
          <p:nvPr/>
        </p:nvSpPr>
        <p:spPr>
          <a:xfrm>
            <a:off x="5952978" y="1362237"/>
            <a:ext cx="6239022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(): Promise&lt;User&gt; {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const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JSON.parse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localStorage.getItem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user_info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'));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this.user_id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loginUser.id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   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if(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== null){ //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빈칸이라면</a:t>
            </a:r>
          </a:p>
          <a:p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</a:t>
            </a:r>
            <a:r>
              <a:rPr lang="en-US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//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다시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setItem</a:t>
            </a: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this.http.get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this.myinfo_url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+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this.user_id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.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toPromise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.then(response =&gt;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localStorage.setItem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JSON.stringify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(response['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serialized_user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']));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return response['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serialized_user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'];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.catch(response =&gt;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localStorage.removeItem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auth_token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');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alert('[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회원 정보 </a:t>
            </a:r>
            <a:r>
              <a:rPr lang="ko-KR" altLang="en-US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조회중</a:t>
            </a:r>
            <a:r>
              <a:rPr lang="ko-KR" alt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오류 발생</a:t>
            </a:r>
            <a:r>
              <a:rPr lang="en-US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]\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n' +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response.error.msg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   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Promise.reject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response.error.msg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});</a:t>
            </a:r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}else {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Promise.resolve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loginUser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);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}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C09B9B-F7DA-E240-AA63-A0DC8E2B724A}"/>
              </a:ext>
            </a:extLst>
          </p:cNvPr>
          <p:cNvSpPr/>
          <p:nvPr/>
        </p:nvSpPr>
        <p:spPr>
          <a:xfrm>
            <a:off x="347939" y="4709626"/>
            <a:ext cx="4807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User </a:t>
            </a:r>
            <a:r>
              <a:rPr lang="ko-KR" altLang="en-US" sz="1400" dirty="0"/>
              <a:t>인터페이스 선언 후 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getUser</a:t>
            </a:r>
            <a:r>
              <a:rPr lang="ko-KR" altLang="en-US" sz="1400" dirty="0"/>
              <a:t>함수로 </a:t>
            </a:r>
            <a:r>
              <a:rPr lang="en-US" altLang="ko-KR" sz="1400" dirty="0" err="1"/>
              <a:t>loginStorage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loginUser</a:t>
            </a:r>
            <a:r>
              <a:rPr lang="ko-KR" altLang="en-US" sz="1400" dirty="0"/>
              <a:t>정보가 있을 경우 바로 </a:t>
            </a:r>
            <a:r>
              <a:rPr lang="ko-KR" altLang="en-US" sz="1400" dirty="0" err="1"/>
              <a:t>리턴하고</a:t>
            </a:r>
            <a:r>
              <a:rPr lang="ko-KR" altLang="en-US" sz="1400" dirty="0"/>
              <a:t> 없으면 검색을 하여 </a:t>
            </a:r>
            <a:r>
              <a:rPr lang="en-US" altLang="ko-KR" sz="1400" dirty="0" err="1"/>
              <a:t>setItem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다시 저장해준다</a:t>
            </a:r>
            <a:r>
              <a:rPr lang="en-US" altLang="ko-KR" sz="1400" dirty="0"/>
              <a:t>. </a:t>
            </a:r>
            <a:r>
              <a:rPr lang="ko-KR" altLang="en-US" sz="1400" dirty="0"/>
              <a:t>에러 발생시 </a:t>
            </a:r>
            <a:r>
              <a:rPr lang="en-US" altLang="ko-KR" sz="1400" dirty="0" err="1"/>
              <a:t>auth_token</a:t>
            </a:r>
            <a:r>
              <a:rPr lang="ko-KR" altLang="en-US" sz="1400" dirty="0"/>
              <a:t>을 지우고</a:t>
            </a:r>
            <a:r>
              <a:rPr lang="en-US" altLang="ko-KR" sz="1400" dirty="0"/>
              <a:t>, reject </a:t>
            </a:r>
            <a:r>
              <a:rPr lang="ko-KR" altLang="en-US" sz="1400" dirty="0"/>
              <a:t>처리 해줌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 err="1"/>
              <a:t>loginUser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선언하고 컴포넌트가 생성될 때 서비스를 호출하여 결과를 변수에 담는다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loginUser</a:t>
            </a:r>
            <a:r>
              <a:rPr lang="en-US" altLang="ko-KR" sz="1400" dirty="0"/>
              <a:t> </a:t>
            </a:r>
            <a:r>
              <a:rPr lang="ko-KR" altLang="en-US" sz="1400" dirty="0"/>
              <a:t>변수는 </a:t>
            </a:r>
            <a:r>
              <a:rPr lang="en-US" altLang="ko-KR" sz="1400" dirty="0"/>
              <a:t>html </a:t>
            </a:r>
            <a:r>
              <a:rPr lang="ko-KR" altLang="en-US" sz="1400" dirty="0"/>
              <a:t>파일에 바인딩 되어있어 해당 </a:t>
            </a:r>
            <a:r>
              <a:rPr lang="ko-KR" altLang="en-US" sz="1400" dirty="0" err="1"/>
              <a:t>변수값을</a:t>
            </a:r>
            <a:r>
              <a:rPr lang="ko-KR" altLang="en-US" sz="1400" dirty="0"/>
              <a:t> 채워 넣으면 </a:t>
            </a:r>
            <a:r>
              <a:rPr lang="ko-KR" altLang="en-US" sz="1400" dirty="0" err="1"/>
              <a:t>뷰단에</a:t>
            </a:r>
            <a:r>
              <a:rPr lang="ko-KR" altLang="en-US" sz="1400" dirty="0"/>
              <a:t> 정보가 표시됨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9751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4A6BCA-9E54-484F-85B1-D41479C70F2A}"/>
              </a:ext>
            </a:extLst>
          </p:cNvPr>
          <p:cNvSpPr txBox="1"/>
          <p:nvPr/>
        </p:nvSpPr>
        <p:spPr>
          <a:xfrm>
            <a:off x="503126" y="379966"/>
            <a:ext cx="920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반응형</a:t>
            </a:r>
            <a:r>
              <a:rPr lang="ko-KR" altLang="en-US" sz="2800" dirty="0"/>
              <a:t> 레이아웃 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8CAB8DF9-EF51-A043-A65F-4060523A6293}"/>
              </a:ext>
            </a:extLst>
          </p:cNvPr>
          <p:cNvCxnSpPr/>
          <p:nvPr/>
        </p:nvCxnSpPr>
        <p:spPr>
          <a:xfrm>
            <a:off x="347939" y="265750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05214269-0FC2-7B40-BA10-5165E00FED4D}"/>
              </a:ext>
            </a:extLst>
          </p:cNvPr>
          <p:cNvCxnSpPr/>
          <p:nvPr/>
        </p:nvCxnSpPr>
        <p:spPr>
          <a:xfrm>
            <a:off x="347939" y="1132711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CADA17-5771-7747-ACE6-B03E543FF432}"/>
              </a:ext>
            </a:extLst>
          </p:cNvPr>
          <p:cNvSpPr/>
          <p:nvPr/>
        </p:nvSpPr>
        <p:spPr>
          <a:xfrm>
            <a:off x="503126" y="1377731"/>
            <a:ext cx="441755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err="1"/>
              <a:t>반응형</a:t>
            </a:r>
            <a:r>
              <a:rPr lang="ko-KR" altLang="en-US" sz="1500" b="1" dirty="0"/>
              <a:t> 웹 구현을 위한 </a:t>
            </a:r>
            <a:r>
              <a:rPr lang="en-US" altLang="ko-KR" sz="1500" b="1" dirty="0"/>
              <a:t>flex-layout </a:t>
            </a:r>
            <a:r>
              <a:rPr lang="ko-KR" altLang="en-US" sz="1500" b="1" dirty="0"/>
              <a:t>설치</a:t>
            </a:r>
            <a:endParaRPr lang="en-US" altLang="ko-KR" sz="1500" b="1" dirty="0"/>
          </a:p>
          <a:p>
            <a:r>
              <a:rPr lang="en" altLang="ko-KR" sz="1500" dirty="0"/>
              <a:t>$ </a:t>
            </a:r>
            <a:r>
              <a:rPr lang="en" altLang="ko-KR" sz="1500" dirty="0" err="1"/>
              <a:t>npm</a:t>
            </a:r>
            <a:r>
              <a:rPr lang="en" altLang="ko-KR" sz="1500" dirty="0"/>
              <a:t> install @angular/</a:t>
            </a:r>
            <a:r>
              <a:rPr lang="en" altLang="ko-KR" sz="1500" dirty="0" err="1"/>
              <a:t>flex-layout@latest</a:t>
            </a:r>
            <a:r>
              <a:rPr lang="en" altLang="ko-KR" sz="1500" dirty="0"/>
              <a:t> –save</a:t>
            </a:r>
          </a:p>
          <a:p>
            <a:r>
              <a:rPr lang="en" altLang="ko-KR" sz="1500" dirty="0"/>
              <a:t>$ </a:t>
            </a:r>
            <a:r>
              <a:rPr lang="en" altLang="ko-KR" sz="1500" dirty="0" err="1"/>
              <a:t>npm</a:t>
            </a:r>
            <a:r>
              <a:rPr lang="en" altLang="ko-KR" sz="1500" dirty="0"/>
              <a:t> install --save </a:t>
            </a:r>
            <a:r>
              <a:rPr lang="en" altLang="ko-KR" sz="1500" dirty="0" err="1"/>
              <a:t>hammerjs</a:t>
            </a:r>
            <a:r>
              <a:rPr lang="ko-KR" altLang="en-US" sz="1500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C679AD-9A80-1040-8BF9-21ED238CE2D2}"/>
              </a:ext>
            </a:extLst>
          </p:cNvPr>
          <p:cNvSpPr/>
          <p:nvPr/>
        </p:nvSpPr>
        <p:spPr>
          <a:xfrm>
            <a:off x="503126" y="2341623"/>
            <a:ext cx="9132821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err="1"/>
              <a:t>fxHide.gt-xs</a:t>
            </a:r>
            <a:r>
              <a:rPr lang="en-US" altLang="ko-KR" sz="1500" dirty="0"/>
              <a:t>: </a:t>
            </a:r>
            <a:r>
              <a:rPr lang="ko-KR" altLang="en-US" sz="1500" dirty="0"/>
              <a:t>특정 사이즈 이하로 내려가면</a:t>
            </a:r>
            <a:r>
              <a:rPr lang="en-US" altLang="ko-KR" sz="1500" dirty="0"/>
              <a:t>, </a:t>
            </a:r>
            <a:r>
              <a:rPr lang="ko-KR" altLang="en-US" sz="1500" dirty="0"/>
              <a:t>즉 모바일 브라우저에서 구동할 경우 </a:t>
            </a:r>
            <a:r>
              <a:rPr lang="en-US" altLang="ko-KR" sz="1500" dirty="0"/>
              <a:t>header </a:t>
            </a:r>
            <a:r>
              <a:rPr lang="ko-KR" altLang="en-US" sz="1500" dirty="0"/>
              <a:t>메뉴가 사라짐</a:t>
            </a:r>
            <a:endParaRPr lang="en-US" altLang="ko-KR" sz="1500" dirty="0"/>
          </a:p>
          <a:p>
            <a:r>
              <a:rPr lang="ko-KR" altLang="en-US" sz="1500" dirty="0"/>
              <a:t>일반 브라우저일 때는 가로 사이즈가 </a:t>
            </a:r>
            <a:r>
              <a:rPr lang="ko-KR" altLang="en-US" sz="1500" dirty="0" err="1"/>
              <a:t>넉넉하므로</a:t>
            </a:r>
            <a:r>
              <a:rPr lang="ko-KR" altLang="en-US" sz="1500" dirty="0"/>
              <a:t> </a:t>
            </a:r>
            <a:r>
              <a:rPr lang="en-US" altLang="ko-KR" sz="1500" dirty="0"/>
              <a:t>header </a:t>
            </a:r>
            <a:r>
              <a:rPr lang="ko-KR" altLang="en-US" sz="1500" dirty="0"/>
              <a:t>메뉴가 노출되지만 모바일 브라우저일때는</a:t>
            </a:r>
            <a:endParaRPr lang="en-US" altLang="ko-KR" sz="1500" dirty="0"/>
          </a:p>
          <a:p>
            <a:r>
              <a:rPr lang="ko-KR" altLang="en-US" sz="1500" dirty="0" err="1"/>
              <a:t>헤더메뉴가</a:t>
            </a:r>
            <a:r>
              <a:rPr lang="ko-KR" altLang="en-US" sz="1500" dirty="0"/>
              <a:t> 사라지고 좌측 버튼을 눌러서 왼쪽 메뉴를 호출하도록 </a:t>
            </a:r>
            <a:r>
              <a:rPr lang="en-US" altLang="ko-KR" sz="1500" dirty="0" err="1"/>
              <a:t>ui</a:t>
            </a:r>
            <a:r>
              <a:rPr lang="ko-KR" altLang="en-US" sz="1500" dirty="0"/>
              <a:t>가 제공됨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>
                <a:sym typeface="Wingdings" pitchFamily="2" charset="2"/>
              </a:rPr>
              <a:t>/* </a:t>
            </a:r>
            <a:r>
              <a:rPr lang="ko-KR" altLang="en-US" sz="1500" dirty="0">
                <a:sym typeface="Wingdings" pitchFamily="2" charset="2"/>
              </a:rPr>
              <a:t>세로 컨텐츠들의 </a:t>
            </a:r>
            <a:r>
              <a:rPr lang="ko-KR" altLang="en-US" sz="1500" dirty="0" err="1">
                <a:sym typeface="Wingdings" pitchFamily="2" charset="2"/>
              </a:rPr>
              <a:t>반응형</a:t>
            </a:r>
            <a:r>
              <a:rPr lang="ko-KR" altLang="en-US" sz="1500" dirty="0">
                <a:sym typeface="Wingdings" pitchFamily="2" charset="2"/>
              </a:rPr>
              <a:t> 처리 *</a:t>
            </a:r>
            <a:r>
              <a:rPr lang="en-US" altLang="ko-KR" sz="1500" dirty="0">
                <a:sym typeface="Wingdings" pitchFamily="2" charset="2"/>
              </a:rPr>
              <a:t>/</a:t>
            </a:r>
          </a:p>
          <a:p>
            <a:r>
              <a:rPr lang="en-US" altLang="ko-KR" sz="1500" dirty="0">
                <a:sym typeface="Wingdings" pitchFamily="2" charset="2"/>
              </a:rPr>
              <a:t>.wrapper {</a:t>
            </a:r>
          </a:p>
          <a:p>
            <a:pPr lvl="1"/>
            <a:r>
              <a:rPr lang="en-US" altLang="ko-KR" sz="1500" dirty="0">
                <a:sym typeface="Wingdings" pitchFamily="2" charset="2"/>
              </a:rPr>
              <a:t>display: flex;</a:t>
            </a:r>
          </a:p>
          <a:p>
            <a:pPr lvl="1"/>
            <a:r>
              <a:rPr lang="en-US" altLang="ko-KR" sz="1500" dirty="0">
                <a:sym typeface="Wingdings" pitchFamily="2" charset="2"/>
              </a:rPr>
              <a:t>flex-direction: column;</a:t>
            </a:r>
          </a:p>
          <a:p>
            <a:pPr lvl="1"/>
            <a:r>
              <a:rPr lang="en-US" altLang="ko-KR" sz="1500" dirty="0">
                <a:sym typeface="Wingdings" pitchFamily="2" charset="2"/>
              </a:rPr>
              <a:t>height: 100%;</a:t>
            </a:r>
          </a:p>
          <a:p>
            <a:pPr lvl="1"/>
            <a:r>
              <a:rPr lang="en-US" altLang="ko-KR" sz="1500" dirty="0">
                <a:sym typeface="Wingdings" pitchFamily="2" charset="2"/>
              </a:rPr>
              <a:t>}</a:t>
            </a:r>
          </a:p>
          <a:p>
            <a:pPr lvl="1"/>
            <a:endParaRPr lang="en-US" altLang="ko-KR" sz="1500" dirty="0">
              <a:sym typeface="Wingdings" pitchFamily="2" charset="2"/>
            </a:endParaRPr>
          </a:p>
          <a:p>
            <a:r>
              <a:rPr lang="en-US" altLang="ko-KR" sz="1500" dirty="0"/>
              <a:t>/</a:t>
            </a:r>
            <a:r>
              <a:rPr lang="ko-KR" altLang="en-US" sz="1500" dirty="0"/>
              <a:t>*메뉴 </a:t>
            </a:r>
            <a:r>
              <a:rPr lang="ko-KR" altLang="en-US" sz="1500" dirty="0" err="1"/>
              <a:t>반응형</a:t>
            </a:r>
            <a:r>
              <a:rPr lang="ko-KR" altLang="en-US" sz="1500" dirty="0"/>
              <a:t> 처리*</a:t>
            </a:r>
            <a:r>
              <a:rPr lang="en-US" altLang="ko-KR" sz="1500" dirty="0"/>
              <a:t>/</a:t>
            </a:r>
          </a:p>
          <a:p>
            <a:r>
              <a:rPr lang="en-US" altLang="ko-KR" sz="1500" dirty="0"/>
              <a:t>mat-</a:t>
            </a:r>
            <a:r>
              <a:rPr lang="en-US" altLang="ko-KR" sz="1500" dirty="0" err="1"/>
              <a:t>sidenav</a:t>
            </a:r>
            <a:r>
              <a:rPr lang="en-US" altLang="ko-KR" sz="1500" dirty="0"/>
              <a:t>-container </a:t>
            </a:r>
            <a:r>
              <a:rPr lang="en-US" altLang="ko-KR" sz="1500" dirty="0">
                <a:sym typeface="Wingdings" pitchFamily="2" charset="2"/>
              </a:rPr>
              <a:t></a:t>
            </a:r>
            <a:r>
              <a:rPr lang="en-US" altLang="ko-KR" sz="1500" dirty="0" err="1">
                <a:sym typeface="Wingdings" pitchFamily="2" charset="2"/>
              </a:rPr>
              <a:t>display:flex</a:t>
            </a:r>
            <a:r>
              <a:rPr lang="ko-KR" altLang="en-US" sz="1500" dirty="0">
                <a:sym typeface="Wingdings" pitchFamily="2" charset="2"/>
              </a:rPr>
              <a:t> </a:t>
            </a:r>
            <a:r>
              <a:rPr lang="en-US" altLang="ko-KR" sz="1500" dirty="0">
                <a:sym typeface="Wingdings" pitchFamily="2" charset="2"/>
              </a:rPr>
              <a:t>;</a:t>
            </a:r>
            <a:r>
              <a:rPr lang="ko-KR" altLang="en-US" sz="1500" dirty="0">
                <a:sym typeface="Wingdings" pitchFamily="2" charset="2"/>
              </a:rPr>
              <a:t> </a:t>
            </a:r>
            <a:endParaRPr lang="en-US" altLang="ko-KR" sz="1500" dirty="0">
              <a:sym typeface="Wingdings" pitchFamily="2" charset="2"/>
            </a:endParaRPr>
          </a:p>
          <a:p>
            <a:endParaRPr lang="en-US" altLang="ko-KR" sz="1500" dirty="0">
              <a:sym typeface="Wingdings" pitchFamily="2" charset="2"/>
            </a:endParaRPr>
          </a:p>
          <a:p>
            <a:r>
              <a:rPr lang="en-US" altLang="ko-KR" sz="1500" dirty="0">
                <a:sym typeface="Wingdings" pitchFamily="2" charset="2"/>
              </a:rPr>
              <a:t>(</a:t>
            </a:r>
            <a:r>
              <a:rPr lang="ko-KR" altLang="en-US" sz="1500" dirty="0">
                <a:sym typeface="Wingdings" pitchFamily="2" charset="2"/>
              </a:rPr>
              <a:t>가로 방향으로 배치</a:t>
            </a:r>
            <a:r>
              <a:rPr lang="en-US" altLang="ko-KR" sz="1500" dirty="0">
                <a:sym typeface="Wingdings" pitchFamily="2" charset="2"/>
              </a:rPr>
              <a:t>,</a:t>
            </a:r>
            <a:r>
              <a:rPr lang="ko-KR" altLang="en-US" sz="1500" dirty="0">
                <a:sym typeface="Wingdings" pitchFamily="2" charset="2"/>
              </a:rPr>
              <a:t> 가진 내용의 </a:t>
            </a:r>
            <a:r>
              <a:rPr lang="en-US" altLang="ko-KR" sz="1500" dirty="0">
                <a:sym typeface="Wingdings" pitchFamily="2" charset="2"/>
              </a:rPr>
              <a:t>width </a:t>
            </a:r>
            <a:r>
              <a:rPr lang="ko-KR" altLang="en-US" sz="1500" dirty="0">
                <a:sym typeface="Wingdings" pitchFamily="2" charset="2"/>
              </a:rPr>
              <a:t>만큼만 차지</a:t>
            </a:r>
            <a:r>
              <a:rPr lang="en-US" altLang="ko-KR" sz="1500" dirty="0">
                <a:sym typeface="Wingdings" pitchFamily="2" charset="2"/>
              </a:rPr>
              <a:t>,</a:t>
            </a:r>
          </a:p>
          <a:p>
            <a:r>
              <a:rPr lang="en-US" altLang="ko-KR" sz="1500" dirty="0">
                <a:sym typeface="Wingdings" pitchFamily="2" charset="2"/>
              </a:rPr>
              <a:t>Height </a:t>
            </a:r>
            <a:r>
              <a:rPr lang="ko-KR" altLang="en-US" sz="1500" dirty="0">
                <a:sym typeface="Wingdings" pitchFamily="2" charset="2"/>
              </a:rPr>
              <a:t>는 </a:t>
            </a:r>
            <a:r>
              <a:rPr lang="en-US" altLang="ko-KR" sz="1500" dirty="0">
                <a:sym typeface="Wingdings" pitchFamily="2" charset="2"/>
              </a:rPr>
              <a:t>container </a:t>
            </a:r>
            <a:r>
              <a:rPr lang="ko-KR" altLang="en-US" sz="1500" dirty="0">
                <a:sym typeface="Wingdings" pitchFamily="2" charset="2"/>
              </a:rPr>
              <a:t>높이만큼 </a:t>
            </a:r>
            <a:endParaRPr lang="en-US" altLang="ko-KR" sz="1500" dirty="0">
              <a:sym typeface="Wingdings" pitchFamily="2" charset="2"/>
            </a:endParaRPr>
          </a:p>
          <a:p>
            <a:r>
              <a:rPr lang="en-US" altLang="ko-KR" sz="1500" dirty="0">
                <a:sym typeface="Wingdings" pitchFamily="2" charset="2"/>
              </a:rPr>
              <a:t>Flex-direction:</a:t>
            </a:r>
            <a:r>
              <a:rPr lang="ko-KR" altLang="en-US" sz="1500" dirty="0">
                <a:sym typeface="Wingdings" pitchFamily="2" charset="2"/>
              </a:rPr>
              <a:t> </a:t>
            </a:r>
            <a:r>
              <a:rPr lang="ko-KR" altLang="en-US" sz="1500" dirty="0" err="1">
                <a:sym typeface="Wingdings" pitchFamily="2" charset="2"/>
              </a:rPr>
              <a:t>메인축의</a:t>
            </a:r>
            <a:r>
              <a:rPr lang="ko-KR" altLang="en-US" sz="1500" dirty="0">
                <a:sym typeface="Wingdings" pitchFamily="2" charset="2"/>
              </a:rPr>
              <a:t> 방향을 세로로</a:t>
            </a:r>
            <a:r>
              <a:rPr lang="en-US" altLang="ko-KR" sz="1500" dirty="0">
                <a:sym typeface="Wingdings" pitchFamily="2" charset="2"/>
              </a:rPr>
              <a:t>)</a:t>
            </a:r>
            <a:r>
              <a:rPr lang="ko-KR" altLang="en-US" sz="1500" dirty="0">
                <a:sym typeface="Wingdings" pitchFamily="2" charset="2"/>
              </a:rPr>
              <a:t> </a:t>
            </a:r>
            <a:r>
              <a:rPr lang="en-US" altLang="ko-KR" sz="1500" dirty="0"/>
              <a:t> </a:t>
            </a:r>
          </a:p>
          <a:p>
            <a:endParaRPr lang="en-US" altLang="ko-KR" sz="1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0A8BCD-C038-1F4F-A5F7-14CA359E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07" y="3625147"/>
            <a:ext cx="3787520" cy="29671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B598E7-6666-774C-A732-2595E8ED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21" y="3133500"/>
            <a:ext cx="1957131" cy="35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55FC16-1083-FD43-AB77-4810F1C1A71F}"/>
              </a:ext>
            </a:extLst>
          </p:cNvPr>
          <p:cNvSpPr/>
          <p:nvPr/>
        </p:nvSpPr>
        <p:spPr>
          <a:xfrm>
            <a:off x="579532" y="511482"/>
            <a:ext cx="6096000" cy="224676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400" dirty="0">
                <a:solidFill>
                  <a:schemeClr val="bg1"/>
                </a:solidFill>
              </a:rPr>
              <a:t>@media screen and (max-width: 768px) { /*768</a:t>
            </a:r>
            <a:r>
              <a:rPr lang="ko-KR" altLang="en-US" sz="1400" dirty="0" err="1">
                <a:solidFill>
                  <a:schemeClr val="bg1"/>
                </a:solidFill>
              </a:rPr>
              <a:t>이하일때</a:t>
            </a:r>
            <a:r>
              <a:rPr lang="ko-KR" altLang="en-US" sz="1400" dirty="0">
                <a:solidFill>
                  <a:schemeClr val="bg1"/>
                </a:solidFill>
              </a:rPr>
              <a:t>*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</a:p>
          <a:p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en" altLang="ko-KR" sz="1400" dirty="0">
                <a:solidFill>
                  <a:schemeClr val="bg1"/>
                </a:solidFill>
              </a:rPr>
              <a:t>add-blog-container {</a:t>
            </a:r>
          </a:p>
          <a:p>
            <a:r>
              <a:rPr lang="en" altLang="ko-KR" sz="1400" dirty="0" err="1">
                <a:solidFill>
                  <a:schemeClr val="bg1"/>
                </a:solidFill>
              </a:rPr>
              <a:t>display:block</a:t>
            </a:r>
            <a:r>
              <a:rPr lang="en" altLang="ko-KR" sz="14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400" dirty="0">
                <a:solidFill>
                  <a:schemeClr val="bg1"/>
                </a:solidFill>
              </a:rPr>
              <a:t>}</a:t>
            </a:r>
          </a:p>
          <a:p>
            <a:br>
              <a:rPr lang="en" altLang="ko-KR" sz="1400" dirty="0">
                <a:solidFill>
                  <a:schemeClr val="bg1"/>
                </a:solidFill>
              </a:rPr>
            </a:br>
            <a:r>
              <a:rPr lang="en" altLang="ko-KR" sz="1400" dirty="0">
                <a:solidFill>
                  <a:schemeClr val="bg1"/>
                </a:solidFill>
              </a:rPr>
              <a:t>.add-blog-main-form {</a:t>
            </a:r>
          </a:p>
          <a:p>
            <a:r>
              <a:rPr lang="en" altLang="ko-KR" sz="1400" dirty="0" err="1">
                <a:solidFill>
                  <a:schemeClr val="bg1"/>
                </a:solidFill>
              </a:rPr>
              <a:t>float:none</a:t>
            </a:r>
            <a:r>
              <a:rPr lang="en" altLang="ko-KR" sz="1400" dirty="0">
                <a:solidFill>
                  <a:schemeClr val="bg1"/>
                </a:solidFill>
              </a:rPr>
              <a:t>;</a:t>
            </a:r>
          </a:p>
          <a:p>
            <a:r>
              <a:rPr lang="en" altLang="ko-KR" sz="1400" dirty="0">
                <a:solidFill>
                  <a:schemeClr val="bg1"/>
                </a:solidFill>
              </a:rPr>
              <a:t>}</a:t>
            </a:r>
            <a:br>
              <a:rPr lang="en" altLang="ko-KR" sz="1400" dirty="0">
                <a:solidFill>
                  <a:schemeClr val="bg1"/>
                </a:solidFill>
              </a:rPr>
            </a:br>
            <a:endParaRPr lang="en" altLang="ko-KR" sz="1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38E636-C701-C945-A74D-837F80F0A7CC}"/>
              </a:ext>
            </a:extLst>
          </p:cNvPr>
          <p:cNvSpPr/>
          <p:nvPr/>
        </p:nvSpPr>
        <p:spPr>
          <a:xfrm>
            <a:off x="514164" y="2960725"/>
            <a:ext cx="58212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미디어쿼리를 써서</a:t>
            </a:r>
            <a:r>
              <a:rPr lang="en-US" altLang="ko-KR" sz="1400" dirty="0"/>
              <a:t>,</a:t>
            </a:r>
            <a:r>
              <a:rPr lang="ko-KR" altLang="en-US" sz="1400" dirty="0"/>
              <a:t> 스크린이 </a:t>
            </a:r>
            <a:r>
              <a:rPr lang="en-US" altLang="ko-KR" sz="1400" dirty="0"/>
              <a:t>768px </a:t>
            </a:r>
            <a:r>
              <a:rPr lang="ko-KR" altLang="en-US" sz="1400" dirty="0"/>
              <a:t>이하일 때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Add-blog-container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block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하고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add-blog-main-form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float:none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하여 모바일 용 화면일 때는 아래로 </a:t>
            </a:r>
            <a:r>
              <a:rPr lang="ko-KR" altLang="en-US" sz="1400" dirty="0" err="1"/>
              <a:t>내려가게한다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F7939E-7849-A348-84D1-AB8AFD2A9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803" y="511482"/>
            <a:ext cx="2487665" cy="4488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D96E3-62B9-094C-B8F8-DD964E99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5" y="3901863"/>
            <a:ext cx="5623766" cy="26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602E5D-5F59-0E45-A90B-4BB296B5BD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89000"/>
            <a:ext cx="5760000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67446A-DFFF-8C40-841C-5A9136AB1BB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3496235"/>
            <a:ext cx="5760000" cy="32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CC72DD-8BEB-C941-A629-C9CC1E10788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55" y="1156235"/>
            <a:ext cx="2520000" cy="39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9E7640-8E7A-9948-BB96-FF1439EB00C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24946" y="1156235"/>
            <a:ext cx="25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2C8E2-FE9F-7946-8238-08AB6B85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Flask (back-end)</a:t>
            </a:r>
            <a:endParaRPr kumimoji="1" lang="ko-KR" altLang="en-US" sz="2800" dirty="0"/>
          </a:p>
        </p:txBody>
      </p: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80374D58-A129-584B-9B00-7E146E28914E}"/>
              </a:ext>
            </a:extLst>
          </p:cNvPr>
          <p:cNvCxnSpPr/>
          <p:nvPr/>
        </p:nvCxnSpPr>
        <p:spPr>
          <a:xfrm>
            <a:off x="347939" y="1031737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37">
            <a:extLst>
              <a:ext uri="{FF2B5EF4-FFF2-40B4-BE49-F238E27FC236}">
                <a16:creationId xmlns:a16="http://schemas.microsoft.com/office/drawing/2014/main" id="{F0AAE64F-4A7C-5D4C-AAC0-DC76C4C9CB4D}"/>
              </a:ext>
            </a:extLst>
          </p:cNvPr>
          <p:cNvCxnSpPr/>
          <p:nvPr/>
        </p:nvCxnSpPr>
        <p:spPr>
          <a:xfrm>
            <a:off x="347939" y="332656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B021934-69EE-6C4E-9820-89C573B3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77" y="1867041"/>
            <a:ext cx="2324411" cy="3512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314E7B-FC29-A246-B034-E3DD5D3A0408}"/>
              </a:ext>
            </a:extLst>
          </p:cNvPr>
          <p:cNvSpPr/>
          <p:nvPr/>
        </p:nvSpPr>
        <p:spPr>
          <a:xfrm>
            <a:off x="3549500" y="1554041"/>
            <a:ext cx="18769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dirty="0"/>
              <a:t>순서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1500" dirty="0"/>
              <a:t>1. Flask </a:t>
            </a:r>
            <a:r>
              <a:rPr kumimoji="1" lang="ko-KR" altLang="en-US" sz="1500" dirty="0"/>
              <a:t>설치</a:t>
            </a:r>
            <a:endParaRPr kumimoji="1" lang="en-US" altLang="ko-KR" sz="1500" dirty="0"/>
          </a:p>
          <a:p>
            <a:r>
              <a:rPr kumimoji="1" lang="en-US" altLang="ko-KR" sz="1500" dirty="0"/>
              <a:t>2.</a:t>
            </a:r>
            <a:r>
              <a:rPr kumimoji="1" lang="ko-KR" altLang="en-US" sz="1500" dirty="0"/>
              <a:t> 테이블 생성</a:t>
            </a:r>
            <a:endParaRPr kumimoji="1" lang="en-US" altLang="ko-KR" sz="1500" dirty="0"/>
          </a:p>
          <a:p>
            <a:r>
              <a:rPr kumimoji="1" lang="en-US" altLang="ko-KR" sz="1500" dirty="0"/>
              <a:t>3.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라우트</a:t>
            </a:r>
            <a:r>
              <a:rPr kumimoji="1" lang="ko-KR" altLang="en-US" sz="1500" dirty="0"/>
              <a:t> 추가</a:t>
            </a:r>
            <a:endParaRPr kumimoji="1" lang="en-US" altLang="ko-KR" sz="1500" dirty="0"/>
          </a:p>
          <a:p>
            <a:r>
              <a:rPr kumimoji="1" lang="en-US" altLang="ko-KR" sz="1500" dirty="0"/>
              <a:t>4. </a:t>
            </a:r>
            <a:r>
              <a:rPr kumimoji="1" lang="ko-KR" altLang="en-US" sz="1500" dirty="0" err="1"/>
              <a:t>라우트</a:t>
            </a:r>
            <a:r>
              <a:rPr kumimoji="1" lang="ko-KR" altLang="en-US" sz="1500" dirty="0"/>
              <a:t> 보호</a:t>
            </a:r>
            <a:endParaRPr kumimoji="1" lang="en-US" altLang="ko-KR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FDF413-DFFB-214B-9798-DE5AD13DFAE2}"/>
              </a:ext>
            </a:extLst>
          </p:cNvPr>
          <p:cNvSpPr/>
          <p:nvPr/>
        </p:nvSpPr>
        <p:spPr>
          <a:xfrm>
            <a:off x="1018684" y="1377964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/>
              <a:t>백앤드</a:t>
            </a:r>
            <a:r>
              <a:rPr kumimoji="1" lang="ko-KR" altLang="en-US" dirty="0"/>
              <a:t> 폴더 구조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C2698-2580-9B4C-BA89-CFAB1017D01D}"/>
              </a:ext>
            </a:extLst>
          </p:cNvPr>
          <p:cNvSpPr txBox="1"/>
          <p:nvPr/>
        </p:nvSpPr>
        <p:spPr>
          <a:xfrm>
            <a:off x="5813029" y="1987511"/>
            <a:ext cx="60848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[terminal]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패키지 다운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pipenv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install flask flask-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sqlalchemy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flask-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cors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flask-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jwt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-extended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-flask-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sqlalchemy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SQL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문 없이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CRUD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작업을 실행할 수 있음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가상환경 실행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pipenv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shell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가상 환경 안에서 데이터베이스 생성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python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 from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api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import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db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create_app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db.create_all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(app=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create_app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())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4.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앱 실행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( python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종료 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export FLASK_APP=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api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export FLASK_DEBUG=1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export FLASK_ENV=development</a:t>
            </a:r>
          </a:p>
          <a:p>
            <a:r>
              <a:rPr lang="en-US" altLang="ko-KR" sz="14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flask </a:t>
            </a:r>
            <a:r>
              <a:rPr lang="en-US" altLang="ko-KR" sz="1400" strike="sng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create_admin</a:t>
            </a:r>
            <a:r>
              <a:rPr lang="en-US" altLang="ko-KR" sz="14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(</a:t>
            </a:r>
            <a:r>
              <a:rPr lang="ko-KR" altLang="en-US" sz="14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제니 아이디 만들기</a:t>
            </a:r>
            <a:r>
              <a:rPr lang="en-US" altLang="ko-KR" sz="1400" strike="sngStrike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  <a:endParaRPr lang="en-US" altLang="ko-KR" sz="1400" strike="sngStrike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  flask run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2D3C8B-F61A-C148-84A8-4AE29CB28BA4}"/>
              </a:ext>
            </a:extLst>
          </p:cNvPr>
          <p:cNvSpPr/>
          <p:nvPr/>
        </p:nvSpPr>
        <p:spPr>
          <a:xfrm>
            <a:off x="5813029" y="1442376"/>
            <a:ext cx="1876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b="1" dirty="0"/>
              <a:t>1.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Flask </a:t>
            </a:r>
            <a:r>
              <a:rPr kumimoji="1" lang="ko-KR" altLang="en-US" sz="2000" b="1" dirty="0"/>
              <a:t>설치 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150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57BDFC-4772-AF48-BC9F-31E39143F7BB}"/>
              </a:ext>
            </a:extLst>
          </p:cNvPr>
          <p:cNvSpPr/>
          <p:nvPr/>
        </p:nvSpPr>
        <p:spPr>
          <a:xfrm>
            <a:off x="181814" y="381409"/>
            <a:ext cx="6129776" cy="3208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from flask import Flask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from 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flask_sqlalchemy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import 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SQLAlchemy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from 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flask_cors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import CORS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 </a:t>
            </a:r>
          </a:p>
          <a:p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db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</a:t>
            </a:r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SQLAlchemy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()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 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def 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create_app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():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app </a:t>
            </a:r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Flask(__name__)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app.config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['SQLALCHEMY_DATABASE_URI'] </a:t>
            </a:r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'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sqlite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:///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flaskdatabase.db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'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app.config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['SQLALCHEMY_TRACK_MODIFICATIONS'] </a:t>
            </a:r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=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 False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CORS(app)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 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</a:t>
            </a:r>
            <a:r>
              <a:rPr lang="en" altLang="ko-KR" sz="1350" dirty="0" err="1">
                <a:solidFill>
                  <a:schemeClr val="bg1"/>
                </a:solidFill>
                <a:latin typeface="inherit"/>
              </a:rPr>
              <a:t>db.init_app</a:t>
            </a:r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(app)</a:t>
            </a:r>
            <a:endParaRPr lang="en" altLang="ko-KR" sz="135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" altLang="ko-KR" sz="1350" dirty="0">
                <a:solidFill>
                  <a:schemeClr val="bg1"/>
                </a:solidFill>
                <a:latin typeface="Monaco" pitchFamily="2" charset="0"/>
              </a:rPr>
              <a:t> 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inherit"/>
              </a:rPr>
              <a:t>    return app</a:t>
            </a:r>
            <a:endParaRPr lang="en" altLang="ko-KR" sz="1350" b="0" i="0" dirty="0">
              <a:solidFill>
                <a:schemeClr val="bg1"/>
              </a:solidFill>
              <a:effectLst/>
              <a:latin typeface="Monaco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2320FF-70D1-904F-A9F0-D825473CC8F7}"/>
              </a:ext>
            </a:extLst>
          </p:cNvPr>
          <p:cNvSpPr/>
          <p:nvPr/>
        </p:nvSpPr>
        <p:spPr>
          <a:xfrm>
            <a:off x="6517443" y="893682"/>
            <a:ext cx="526672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500" dirty="0"/>
              <a:t>DB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  <a:r>
              <a:rPr lang="en" altLang="ko-KR" sz="1500" dirty="0"/>
              <a:t>FLASK</a:t>
            </a:r>
            <a:r>
              <a:rPr lang="ko-KR" altLang="en-US" sz="1500" dirty="0"/>
              <a:t>는 내장 </a:t>
            </a:r>
            <a:r>
              <a:rPr lang="en" altLang="ko-KR" sz="1500" dirty="0"/>
              <a:t>DB</a:t>
            </a:r>
            <a:r>
              <a:rPr lang="ko-KR" altLang="en-US" sz="1500" dirty="0"/>
              <a:t>가 없기때문에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파이썬에서</a:t>
            </a:r>
            <a:r>
              <a:rPr lang="ko-KR" altLang="en-US" sz="1500" dirty="0"/>
              <a:t> </a:t>
            </a:r>
            <a:r>
              <a:rPr lang="en" altLang="ko-KR" sz="1500" dirty="0" err="1"/>
              <a:t>orm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많이 쓰이는 </a:t>
            </a:r>
            <a:r>
              <a:rPr lang="en" altLang="ko-KR" sz="1500" dirty="0" err="1"/>
              <a:t>SQLAlchemy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 사용 </a:t>
            </a:r>
            <a:r>
              <a:rPr lang="en-US" altLang="ko-KR" sz="1500" dirty="0"/>
              <a:t>(</a:t>
            </a:r>
            <a:r>
              <a:rPr lang="ko-KR" altLang="en-US" sz="1500" dirty="0"/>
              <a:t>패키지 다운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b="1" dirty="0" err="1"/>
              <a:t>create_app</a:t>
            </a:r>
            <a:r>
              <a:rPr lang="en-US" altLang="ko-KR" sz="1500" b="1" dirty="0"/>
              <a:t>()</a:t>
            </a:r>
            <a:endParaRPr lang="en-US" altLang="ko-KR" sz="1500" dirty="0"/>
          </a:p>
          <a:p>
            <a:r>
              <a:rPr lang="en-US" altLang="ko-KR" sz="1500" dirty="0">
                <a:sym typeface="Wingdings" pitchFamily="2" charset="2"/>
              </a:rPr>
              <a:t></a:t>
            </a:r>
            <a:r>
              <a:rPr lang="ko-KR" altLang="en-US" sz="1500" dirty="0"/>
              <a:t>앱과 </a:t>
            </a:r>
            <a:r>
              <a:rPr lang="en-US" altLang="ko-KR" sz="1500" dirty="0" err="1"/>
              <a:t>db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초기화시키는 함수를 생성  </a:t>
            </a:r>
            <a:r>
              <a:rPr lang="en" altLang="ko-KR" sz="1500" b="1" dirty="0" err="1"/>
              <a:t>flaskdatabase.db</a:t>
            </a:r>
            <a:r>
              <a:rPr lang="ko-KR" altLang="en-US" sz="1500" b="1" dirty="0"/>
              <a:t> </a:t>
            </a:r>
            <a:r>
              <a:rPr lang="ko-KR" altLang="en-US" sz="1500" dirty="0"/>
              <a:t>생성</a:t>
            </a:r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A98116-9D9F-0F4A-B76B-1CEC0F32B6CC}"/>
              </a:ext>
            </a:extLst>
          </p:cNvPr>
          <p:cNvSpPr/>
          <p:nvPr/>
        </p:nvSpPr>
        <p:spPr>
          <a:xfrm>
            <a:off x="6517443" y="562280"/>
            <a:ext cx="11785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500" b="1" dirty="0">
                <a:solidFill>
                  <a:srgbClr val="000000"/>
                </a:solidFill>
                <a:latin typeface="Roboto"/>
              </a:rPr>
              <a:t>__</a:t>
            </a:r>
            <a:r>
              <a:rPr lang="en" altLang="ko-KR" sz="1500" b="1" dirty="0" err="1">
                <a:solidFill>
                  <a:srgbClr val="000000"/>
                </a:solidFill>
                <a:latin typeface="Roboto"/>
              </a:rPr>
              <a:t>init</a:t>
            </a:r>
            <a:r>
              <a:rPr lang="en" altLang="ko-KR" sz="1500" b="1" dirty="0">
                <a:solidFill>
                  <a:srgbClr val="000000"/>
                </a:solidFill>
                <a:latin typeface="Roboto"/>
              </a:rPr>
              <a:t>__.</a:t>
            </a:r>
            <a:r>
              <a:rPr lang="en" altLang="ko-KR" sz="1500" b="1" dirty="0" err="1">
                <a:solidFill>
                  <a:srgbClr val="000000"/>
                </a:solidFill>
                <a:latin typeface="Roboto"/>
              </a:rPr>
              <a:t>py</a:t>
            </a:r>
            <a:endParaRPr lang="ko-KR" altLang="en-US" sz="15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49803-F6B3-6E40-ADB4-4AB7D8831765}"/>
              </a:ext>
            </a:extLst>
          </p:cNvPr>
          <p:cNvSpPr/>
          <p:nvPr/>
        </p:nvSpPr>
        <p:spPr>
          <a:xfrm>
            <a:off x="5293541" y="3131294"/>
            <a:ext cx="6898459" cy="3493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atinLnBrk="0"/>
            <a:r>
              <a:rPr lang="en" altLang="ko-KR" sz="1300" dirty="0"/>
              <a:t>class Blog(</a:t>
            </a:r>
            <a:r>
              <a:rPr lang="en" altLang="ko-KR" sz="1300" dirty="0" err="1"/>
              <a:t>db.Model</a:t>
            </a:r>
            <a:r>
              <a:rPr lang="en" altLang="ko-KR" sz="1300" dirty="0"/>
              <a:t>):</a:t>
            </a:r>
          </a:p>
          <a:p>
            <a:pPr latinLnBrk="0"/>
            <a:r>
              <a:rPr lang="en" altLang="ko-KR" sz="1300" dirty="0"/>
              <a:t>id = </a:t>
            </a:r>
            <a:r>
              <a:rPr lang="en" altLang="ko-KR" sz="1300" dirty="0" err="1"/>
              <a:t>db.Column</a:t>
            </a:r>
            <a:r>
              <a:rPr lang="en" altLang="ko-KR" sz="1300" dirty="0"/>
              <a:t>(</a:t>
            </a:r>
            <a:r>
              <a:rPr lang="en" altLang="ko-KR" sz="1300" dirty="0" err="1"/>
              <a:t>db.Integer,primary_key</a:t>
            </a:r>
            <a:r>
              <a:rPr lang="en" altLang="ko-KR" sz="1300" dirty="0"/>
              <a:t>=True)</a:t>
            </a:r>
          </a:p>
          <a:p>
            <a:pPr latinLnBrk="0"/>
            <a:r>
              <a:rPr lang="en" altLang="ko-KR" sz="1300" dirty="0"/>
              <a:t>title=</a:t>
            </a:r>
            <a:r>
              <a:rPr lang="en" altLang="ko-KR" sz="1300" dirty="0" err="1"/>
              <a:t>db.Column</a:t>
            </a:r>
            <a:r>
              <a:rPr lang="en" altLang="ko-KR" sz="1300" dirty="0"/>
              <a:t>(</a:t>
            </a:r>
            <a:r>
              <a:rPr lang="en" altLang="ko-KR" sz="1300" dirty="0" err="1"/>
              <a:t>db.String</a:t>
            </a:r>
            <a:r>
              <a:rPr lang="en" altLang="ko-KR" sz="1300" dirty="0"/>
              <a:t>(50),nullable=False)</a:t>
            </a:r>
          </a:p>
          <a:p>
            <a:pPr latinLnBrk="0"/>
            <a:r>
              <a:rPr lang="en" altLang="ko-KR" sz="1300" dirty="0"/>
              <a:t>content=</a:t>
            </a:r>
            <a:r>
              <a:rPr lang="en" altLang="ko-KR" sz="1300" dirty="0" err="1"/>
              <a:t>db.Column</a:t>
            </a:r>
            <a:r>
              <a:rPr lang="en" altLang="ko-KR" sz="1300" dirty="0"/>
              <a:t>(</a:t>
            </a:r>
            <a:r>
              <a:rPr lang="en" altLang="ko-KR" sz="1300" dirty="0" err="1"/>
              <a:t>db.Text,nullable</a:t>
            </a:r>
            <a:r>
              <a:rPr lang="en" altLang="ko-KR" sz="1300" dirty="0"/>
              <a:t>=False)</a:t>
            </a:r>
          </a:p>
          <a:p>
            <a:pPr latinLnBrk="0"/>
            <a:r>
              <a:rPr lang="en" altLang="ko-KR" sz="1300" dirty="0" err="1"/>
              <a:t>feature_image</a:t>
            </a:r>
            <a:r>
              <a:rPr lang="en" altLang="ko-KR" sz="1300" dirty="0"/>
              <a:t>= </a:t>
            </a:r>
            <a:r>
              <a:rPr lang="en" altLang="ko-KR" sz="1300" dirty="0" err="1"/>
              <a:t>db.Column</a:t>
            </a:r>
            <a:r>
              <a:rPr lang="en" altLang="ko-KR" sz="1300" dirty="0"/>
              <a:t>(</a:t>
            </a:r>
            <a:r>
              <a:rPr lang="en" altLang="ko-KR" sz="1300" dirty="0" err="1"/>
              <a:t>db.String,nullable</a:t>
            </a:r>
            <a:r>
              <a:rPr lang="en" altLang="ko-KR" sz="1300" dirty="0"/>
              <a:t>=False)</a:t>
            </a:r>
          </a:p>
          <a:p>
            <a:pPr latinLnBrk="0"/>
            <a:r>
              <a:rPr lang="en" altLang="ko-KR" sz="1300" dirty="0" err="1"/>
              <a:t>created_at</a:t>
            </a:r>
            <a:r>
              <a:rPr lang="en" altLang="ko-KR" sz="1300" dirty="0"/>
              <a:t> = </a:t>
            </a:r>
            <a:r>
              <a:rPr lang="en" altLang="ko-KR" sz="1300" dirty="0" err="1"/>
              <a:t>db.Column</a:t>
            </a:r>
            <a:r>
              <a:rPr lang="en" altLang="ko-KR" sz="1300" dirty="0"/>
              <a:t>(</a:t>
            </a:r>
            <a:r>
              <a:rPr lang="en" altLang="ko-KR" sz="1300" dirty="0" err="1"/>
              <a:t>db.DateTime</a:t>
            </a:r>
            <a:r>
              <a:rPr lang="en" altLang="ko-KR" sz="1300" dirty="0"/>
              <a:t>, default=</a:t>
            </a:r>
            <a:r>
              <a:rPr lang="en" altLang="ko-KR" sz="1300" dirty="0" err="1"/>
              <a:t>datetime.utcnow</a:t>
            </a:r>
            <a:r>
              <a:rPr lang="en" altLang="ko-KR" sz="1300" dirty="0"/>
              <a:t>)</a:t>
            </a:r>
          </a:p>
          <a:p>
            <a:pPr latinLnBrk="0"/>
            <a:r>
              <a:rPr lang="en" altLang="ko-KR" sz="1300" dirty="0"/>
              <a:t>tags=</a:t>
            </a:r>
            <a:r>
              <a:rPr lang="en" altLang="ko-KR" sz="1300" dirty="0" err="1"/>
              <a:t>db.relationship</a:t>
            </a:r>
            <a:r>
              <a:rPr lang="en" altLang="ko-KR" sz="1300" dirty="0"/>
              <a:t>('</a:t>
            </a:r>
            <a:r>
              <a:rPr lang="en" altLang="ko-KR" sz="1300" dirty="0" err="1"/>
              <a:t>Tag',secondary</a:t>
            </a:r>
            <a:r>
              <a:rPr lang="en" altLang="ko-KR" sz="1300" dirty="0"/>
              <a:t>=</a:t>
            </a:r>
            <a:r>
              <a:rPr lang="en" altLang="ko-KR" sz="1300" dirty="0" err="1"/>
              <a:t>tag_blog,backref</a:t>
            </a:r>
            <a:r>
              <a:rPr lang="en" altLang="ko-KR" sz="1300" dirty="0"/>
              <a:t>=</a:t>
            </a:r>
            <a:r>
              <a:rPr lang="en" altLang="ko-KR" sz="1300" dirty="0" err="1"/>
              <a:t>db.backref</a:t>
            </a:r>
            <a:r>
              <a:rPr lang="en" altLang="ko-KR" sz="1300" dirty="0"/>
              <a:t>('</a:t>
            </a:r>
            <a:r>
              <a:rPr lang="en" altLang="ko-KR" sz="1300" dirty="0" err="1"/>
              <a:t>blogs_associated',lazy</a:t>
            </a:r>
            <a:r>
              <a:rPr lang="en" altLang="ko-KR" sz="1300" dirty="0"/>
              <a:t>="dynamic"))</a:t>
            </a:r>
          </a:p>
          <a:p>
            <a:pPr latinLnBrk="0"/>
            <a:r>
              <a:rPr lang="en" altLang="ko-KR" sz="1300" dirty="0"/>
              <a:t>@property</a:t>
            </a:r>
          </a:p>
          <a:p>
            <a:pPr latinLnBrk="0"/>
            <a:r>
              <a:rPr lang="en" altLang="ko-KR" sz="1300" dirty="0"/>
              <a:t>def serialize(self):</a:t>
            </a:r>
          </a:p>
          <a:p>
            <a:pPr latinLnBrk="0"/>
            <a:r>
              <a:rPr lang="en" altLang="ko-KR" sz="1300" dirty="0"/>
              <a:t>return {</a:t>
            </a:r>
          </a:p>
          <a:p>
            <a:pPr lvl="1" latinLnBrk="0"/>
            <a:r>
              <a:rPr lang="en" altLang="ko-KR" sz="1300" dirty="0"/>
              <a:t>'id': </a:t>
            </a:r>
            <a:r>
              <a:rPr lang="en" altLang="ko-KR" sz="1300" dirty="0" err="1"/>
              <a:t>self.id</a:t>
            </a:r>
            <a:r>
              <a:rPr lang="en" altLang="ko-KR" sz="1300" dirty="0"/>
              <a:t>,</a:t>
            </a:r>
          </a:p>
          <a:p>
            <a:pPr lvl="1" latinLnBrk="0"/>
            <a:r>
              <a:rPr lang="en" altLang="ko-KR" sz="1300" dirty="0"/>
              <a:t>'title': </a:t>
            </a:r>
            <a:r>
              <a:rPr lang="en" altLang="ko-KR" sz="1300" dirty="0" err="1"/>
              <a:t>self.title</a:t>
            </a:r>
            <a:r>
              <a:rPr lang="en" altLang="ko-KR" sz="1300" dirty="0"/>
              <a:t>,</a:t>
            </a:r>
          </a:p>
          <a:p>
            <a:pPr lvl="1" latinLnBrk="0"/>
            <a:r>
              <a:rPr lang="en" altLang="ko-KR" sz="1300" dirty="0"/>
              <a:t>'content': </a:t>
            </a:r>
            <a:r>
              <a:rPr lang="en" altLang="ko-KR" sz="1300" dirty="0" err="1"/>
              <a:t>self.content</a:t>
            </a:r>
            <a:r>
              <a:rPr lang="en" altLang="ko-KR" sz="1300" dirty="0"/>
              <a:t>,</a:t>
            </a:r>
          </a:p>
          <a:p>
            <a:pPr lvl="1" latinLnBrk="0"/>
            <a:r>
              <a:rPr lang="en" altLang="ko-KR" sz="1300" dirty="0"/>
              <a:t>'</a:t>
            </a:r>
            <a:r>
              <a:rPr lang="en" altLang="ko-KR" sz="1300" dirty="0" err="1"/>
              <a:t>feature_image</a:t>
            </a:r>
            <a:r>
              <a:rPr lang="en" altLang="ko-KR" sz="1300" dirty="0"/>
              <a:t>': </a:t>
            </a:r>
            <a:r>
              <a:rPr lang="en" altLang="ko-KR" sz="1300" dirty="0" err="1"/>
              <a:t>self.feature_image</a:t>
            </a:r>
            <a:r>
              <a:rPr lang="en" altLang="ko-KR" sz="1300" dirty="0"/>
              <a:t>,</a:t>
            </a:r>
          </a:p>
          <a:p>
            <a:pPr lvl="1" latinLnBrk="0"/>
            <a:r>
              <a:rPr lang="en" altLang="ko-KR" sz="1300" dirty="0"/>
              <a:t>'</a:t>
            </a:r>
            <a:r>
              <a:rPr lang="en" altLang="ko-KR" sz="1300" dirty="0" err="1"/>
              <a:t>created_at</a:t>
            </a:r>
            <a:r>
              <a:rPr lang="en" altLang="ko-KR" sz="1300" dirty="0"/>
              <a:t>': </a:t>
            </a:r>
            <a:r>
              <a:rPr lang="en" altLang="ko-KR" sz="1300" dirty="0" err="1"/>
              <a:t>self.created_at</a:t>
            </a:r>
            <a:r>
              <a:rPr lang="en" altLang="ko-KR" sz="1300" dirty="0"/>
              <a:t>,</a:t>
            </a:r>
          </a:p>
          <a:p>
            <a:pPr latinLnBrk="0"/>
            <a:r>
              <a:rPr lang="en" altLang="ko-KR" sz="1300" dirty="0"/>
              <a:t>} </a:t>
            </a:r>
            <a:endParaRPr lang="en" altLang="ko-KR" sz="1300" dirty="0"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B0EC0-A040-024D-898D-F554CE6542E7}"/>
              </a:ext>
            </a:extLst>
          </p:cNvPr>
          <p:cNvSpPr/>
          <p:nvPr/>
        </p:nvSpPr>
        <p:spPr>
          <a:xfrm>
            <a:off x="529830" y="4643706"/>
            <a:ext cx="417831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모델과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Tag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모델에 컬럼들을 작성 후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JSON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포맷으로 데이터를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리턴시키는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" altLang="ko-KR" sz="1400" b="1" dirty="0">
                <a:solidFill>
                  <a:srgbClr val="000000"/>
                </a:solidFill>
                <a:latin typeface="Roboto"/>
              </a:rPr>
              <a:t>serialize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함수를 추가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  <a:sym typeface="Wingdings" pitchFamily="2" charset="2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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 object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리턴값으로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보낼 수 없어서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 serialize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함수로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JSON format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으로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변환시켜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정보를 보냄</a:t>
            </a:r>
            <a:endParaRPr lang="ko-KR" altLang="en-US" sz="1400" dirty="0"/>
          </a:p>
          <a:p>
            <a:r>
              <a:rPr lang="en-US" altLang="ko-KR" sz="14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44043D-C608-A443-B8FE-F20A38BE2769}"/>
              </a:ext>
            </a:extLst>
          </p:cNvPr>
          <p:cNvSpPr/>
          <p:nvPr/>
        </p:nvSpPr>
        <p:spPr>
          <a:xfrm>
            <a:off x="529830" y="3987913"/>
            <a:ext cx="1863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73172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68E688-52D1-A746-A279-14D7ABEB841B}"/>
              </a:ext>
            </a:extLst>
          </p:cNvPr>
          <p:cNvSpPr/>
          <p:nvPr/>
        </p:nvSpPr>
        <p:spPr>
          <a:xfrm>
            <a:off x="6563612" y="2674801"/>
            <a:ext cx="5346238" cy="3956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Blog </a:t>
            </a:r>
            <a:r>
              <a:rPr lang="ko-KR" altLang="en-US" sz="13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모델 안에 </a:t>
            </a:r>
            <a:r>
              <a:rPr lang="en-US" altLang="ko-KR" sz="13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tags </a:t>
            </a:r>
            <a:r>
              <a:rPr lang="ko-KR" altLang="en-US" sz="1300" b="1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프로퍼티를</a:t>
            </a:r>
            <a:r>
              <a:rPr lang="ko-KR" altLang="en-US" sz="1300" b="1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추가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(</a:t>
            </a:r>
            <a:r>
              <a:rPr lang="en" altLang="ko-KR" sz="1300" dirty="0"/>
              <a:t>Blog </a:t>
            </a:r>
            <a:r>
              <a:rPr lang="ko-KR" altLang="en-US" sz="1300" dirty="0"/>
              <a:t>모델과 관련된 </a:t>
            </a:r>
            <a:r>
              <a:rPr lang="en" altLang="ko-KR" sz="1300" dirty="0"/>
              <a:t>tag </a:t>
            </a:r>
            <a:r>
              <a:rPr lang="ko-KR" altLang="en-US" sz="1300" dirty="0"/>
              <a:t>모델들을 찾기 쉽게 하기 위해 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Ex) </a:t>
            </a:r>
            <a:r>
              <a:rPr lang="en" altLang="ko-KR" sz="1300" dirty="0" err="1"/>
              <a:t>Blog.query.filter_by</a:t>
            </a:r>
            <a:r>
              <a:rPr lang="en" altLang="ko-KR" sz="1300" dirty="0"/>
              <a:t>(id=id).first_or_404()</a:t>
            </a:r>
            <a:r>
              <a:rPr lang="en-US" altLang="ko-KR" sz="1300" dirty="0"/>
              <a:t>.tags </a:t>
            </a:r>
            <a:r>
              <a:rPr lang="en-US" altLang="ko-KR" sz="1300" dirty="0">
                <a:sym typeface="Wingdings" pitchFamily="2" charset="2"/>
              </a:rPr>
              <a:t>= &lt;Tag1, Tag2 …&gt;</a:t>
            </a:r>
            <a:endParaRPr lang="en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rgbClr val="000000"/>
              </a:solidFill>
              <a:latin typeface="Roboto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Blog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모델의 다른 </a:t>
            </a:r>
            <a:r>
              <a:rPr lang="ko-KR" altLang="en-US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프로퍼티와는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다르게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tags </a:t>
            </a:r>
            <a:r>
              <a:rPr lang="ko-KR" altLang="en-US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프로퍼티는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ko-KR" altLang="en-US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컬럼이아님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.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Blog, Tag, </a:t>
            </a:r>
            <a:r>
              <a:rPr lang="en-US" altLang="ko-KR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tag_blog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테이블을 매핑하려는 용도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(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즉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, Blog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테이블에서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Tag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테이블에 쉽게 찾아갈 수 있음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relationship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선언 시 </a:t>
            </a:r>
            <a:r>
              <a:rPr lang="en-US" altLang="ko-KR" sz="1300" b="1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backref</a:t>
            </a:r>
            <a:r>
              <a:rPr lang="ko-KR" altLang="en-US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파라미터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: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 반대의 상황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,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즉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Tag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객체에서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Blog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들을 쉽게 찾을 수 있도록 설정을 구성한 것 </a:t>
            </a:r>
            <a:endParaRPr lang="en-US" altLang="ko-KR" sz="1300" dirty="0">
              <a:solidFill>
                <a:srgbClr val="000000"/>
              </a:solidFill>
              <a:latin typeface="Roboto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Tag.query.filter_by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(name=tag).first().</a:t>
            </a:r>
            <a:r>
              <a:rPr lang="en-US" altLang="ko-KR" sz="1300" dirty="0" err="1">
                <a:solidFill>
                  <a:srgbClr val="000000"/>
                </a:solidFill>
                <a:latin typeface="Roboto"/>
                <a:sym typeface="Wingdings" pitchFamily="2" charset="2"/>
              </a:rPr>
              <a:t>blogs_associated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= &lt;Blog1, Blog2 ….&gt;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1300" dirty="0">
                <a:solidFill>
                  <a:srgbClr val="000000"/>
                </a:solidFill>
                <a:latin typeface="Roboto"/>
              </a:rPr>
              <a:t>Tag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</a:rPr>
              <a:t>테이블</a:t>
            </a:r>
            <a:r>
              <a:rPr lang="en-US" altLang="ko-KR" sz="1300" dirty="0">
                <a:solidFill>
                  <a:srgbClr val="000000"/>
                </a:solidFill>
                <a:latin typeface="Roboto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</a:rPr>
              <a:t>안에 </a:t>
            </a:r>
            <a:r>
              <a:rPr lang="en-US" altLang="ko-KR" sz="1300" dirty="0" err="1">
                <a:solidFill>
                  <a:srgbClr val="000000"/>
                </a:solidFill>
                <a:latin typeface="Roboto"/>
              </a:rPr>
              <a:t>blogs_associated</a:t>
            </a:r>
            <a:r>
              <a:rPr lang="ko-KR" altLang="en-US" sz="1300" dirty="0">
                <a:solidFill>
                  <a:srgbClr val="000000"/>
                </a:solidFill>
                <a:latin typeface="Roboto"/>
              </a:rPr>
              <a:t>라는 새로운 </a:t>
            </a:r>
            <a:r>
              <a:rPr lang="ko-KR" altLang="en-US" sz="1300" dirty="0" err="1">
                <a:solidFill>
                  <a:srgbClr val="000000"/>
                </a:solidFill>
                <a:latin typeface="Roboto"/>
              </a:rPr>
              <a:t>프로퍼티를</a:t>
            </a:r>
            <a:r>
              <a:rPr lang="ko-KR" altLang="en-US" sz="1300" dirty="0">
                <a:solidFill>
                  <a:srgbClr val="000000"/>
                </a:solidFill>
                <a:latin typeface="Roboto"/>
              </a:rPr>
              <a:t> 생성함 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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어느 블로그들이 하나의 태그와 연관되어 있는지</a:t>
            </a:r>
            <a:r>
              <a:rPr lang="en-US" altLang="ko-KR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Roboto"/>
                <a:sym typeface="Wingdings" pitchFamily="2" charset="2"/>
              </a:rPr>
              <a:t>나타냄</a:t>
            </a:r>
            <a:endParaRPr lang="en-US" altLang="ko-KR" sz="1300" dirty="0">
              <a:solidFill>
                <a:srgbClr val="000000"/>
              </a:solidFill>
              <a:latin typeface="Roboto"/>
              <a:sym typeface="Wingdings" pitchFamily="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F2405D-3124-2D41-9596-0494F886C9FA}"/>
              </a:ext>
            </a:extLst>
          </p:cNvPr>
          <p:cNvSpPr/>
          <p:nvPr/>
        </p:nvSpPr>
        <p:spPr>
          <a:xfrm>
            <a:off x="5298831" y="709331"/>
            <a:ext cx="6096000" cy="15465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from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api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 import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</a:t>
            </a:r>
            <a:endParaRPr lang="en" altLang="ko-KR" sz="135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b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5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tag_blog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db.Table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tag_blog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',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db.Column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('tag_id',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db.Integer,db.ForeignKey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tag.id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'),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primary_key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=True),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db.Column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', 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db.Integer,db.ForeignKey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blog.id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'),</a:t>
            </a:r>
            <a:r>
              <a:rPr lang="en" altLang="ko-KR" sz="135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primary_key</a:t>
            </a:r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=True)</a:t>
            </a:r>
          </a:p>
          <a:p>
            <a:r>
              <a:rPr lang="en" altLang="ko-KR" sz="1350" dirty="0">
                <a:solidFill>
                  <a:schemeClr val="bg1"/>
                </a:solidFill>
                <a:latin typeface="Helvetica Neue" panose="02000503000000020004" pitchFamily="2" charset="0"/>
              </a:rPr>
              <a:t>)   </a:t>
            </a:r>
            <a:endParaRPr lang="en" altLang="ko-KR" sz="135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B9952B-0566-034A-9603-FF0ACFBC6ED1}"/>
              </a:ext>
            </a:extLst>
          </p:cNvPr>
          <p:cNvSpPr/>
          <p:nvPr/>
        </p:nvSpPr>
        <p:spPr>
          <a:xfrm>
            <a:off x="333397" y="3429000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50" dirty="0">
                <a:solidFill>
                  <a:schemeClr val="bg1"/>
                </a:solidFill>
              </a:rPr>
              <a:t>tags=</a:t>
            </a:r>
            <a:r>
              <a:rPr lang="en" altLang="ko-KR" sz="1350" dirty="0" err="1">
                <a:solidFill>
                  <a:schemeClr val="bg1"/>
                </a:solidFill>
              </a:rPr>
              <a:t>db.relationship</a:t>
            </a:r>
            <a:r>
              <a:rPr lang="en" altLang="ko-KR" sz="1350" dirty="0">
                <a:solidFill>
                  <a:schemeClr val="bg1"/>
                </a:solidFill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</a:rPr>
              <a:t>Tag',secondary</a:t>
            </a:r>
            <a:r>
              <a:rPr lang="en" altLang="ko-KR" sz="1350" dirty="0">
                <a:solidFill>
                  <a:schemeClr val="bg1"/>
                </a:solidFill>
              </a:rPr>
              <a:t>=</a:t>
            </a:r>
            <a:r>
              <a:rPr lang="en" altLang="ko-KR" sz="1350" dirty="0" err="1">
                <a:solidFill>
                  <a:schemeClr val="bg1"/>
                </a:solidFill>
              </a:rPr>
              <a:t>tag_blog</a:t>
            </a:r>
            <a:r>
              <a:rPr lang="en" altLang="ko-KR" sz="1350" dirty="0">
                <a:solidFill>
                  <a:schemeClr val="bg1"/>
                </a:solidFill>
              </a:rPr>
              <a:t>,</a:t>
            </a:r>
          </a:p>
          <a:p>
            <a:r>
              <a:rPr lang="en" altLang="ko-KR" sz="1350" dirty="0" err="1">
                <a:solidFill>
                  <a:schemeClr val="bg1"/>
                </a:solidFill>
              </a:rPr>
              <a:t>backref</a:t>
            </a:r>
            <a:r>
              <a:rPr lang="en" altLang="ko-KR" sz="1350" dirty="0">
                <a:solidFill>
                  <a:schemeClr val="bg1"/>
                </a:solidFill>
              </a:rPr>
              <a:t>=</a:t>
            </a:r>
            <a:r>
              <a:rPr lang="en" altLang="ko-KR" sz="1350" dirty="0" err="1">
                <a:solidFill>
                  <a:schemeClr val="bg1"/>
                </a:solidFill>
              </a:rPr>
              <a:t>db.backref</a:t>
            </a:r>
            <a:r>
              <a:rPr lang="en" altLang="ko-KR" sz="1350" dirty="0">
                <a:solidFill>
                  <a:schemeClr val="bg1"/>
                </a:solidFill>
              </a:rPr>
              <a:t>('</a:t>
            </a:r>
            <a:r>
              <a:rPr lang="en" altLang="ko-KR" sz="1350" dirty="0" err="1">
                <a:solidFill>
                  <a:schemeClr val="bg1"/>
                </a:solidFill>
              </a:rPr>
              <a:t>blogs_associated',lazy</a:t>
            </a:r>
            <a:r>
              <a:rPr lang="en" altLang="ko-KR" sz="1350" dirty="0">
                <a:solidFill>
                  <a:schemeClr val="bg1"/>
                </a:solidFill>
              </a:rPr>
              <a:t>="dynamic"))</a:t>
            </a:r>
          </a:p>
          <a:p>
            <a:endParaRPr lang="en" altLang="ko-KR" sz="1350" dirty="0">
              <a:solidFill>
                <a:schemeClr val="bg1"/>
              </a:solidFill>
            </a:endParaRPr>
          </a:p>
          <a:p>
            <a:r>
              <a:rPr lang="en" altLang="ko-KR" sz="1350" dirty="0">
                <a:solidFill>
                  <a:schemeClr val="bg1"/>
                </a:solidFill>
              </a:rPr>
              <a:t>author = </a:t>
            </a:r>
            <a:r>
              <a:rPr lang="en" altLang="ko-KR" sz="1350" dirty="0" err="1">
                <a:solidFill>
                  <a:schemeClr val="bg1"/>
                </a:solidFill>
              </a:rPr>
              <a:t>db.</a:t>
            </a:r>
            <a:r>
              <a:rPr lang="en" altLang="ko-KR" sz="1350" dirty="0" err="1">
                <a:solidFill>
                  <a:srgbClr val="FFC000"/>
                </a:solidFill>
              </a:rPr>
              <a:t>relationship</a:t>
            </a:r>
            <a:r>
              <a:rPr lang="en" altLang="ko-KR" sz="1350" dirty="0">
                <a:solidFill>
                  <a:schemeClr val="bg1"/>
                </a:solidFill>
              </a:rPr>
              <a:t>('User', </a:t>
            </a:r>
            <a:r>
              <a:rPr lang="en" altLang="ko-KR" sz="1350" dirty="0" err="1">
                <a:solidFill>
                  <a:schemeClr val="bg1"/>
                </a:solidFill>
              </a:rPr>
              <a:t>backref</a:t>
            </a:r>
            <a:r>
              <a:rPr lang="en" altLang="ko-KR" sz="1350" dirty="0">
                <a:solidFill>
                  <a:schemeClr val="bg1"/>
                </a:solidFill>
              </a:rPr>
              <a:t>='</a:t>
            </a:r>
            <a:r>
              <a:rPr lang="en" altLang="ko-KR" sz="1350" dirty="0" err="1">
                <a:solidFill>
                  <a:schemeClr val="bg1"/>
                </a:solidFill>
              </a:rPr>
              <a:t>blog_associated_users</a:t>
            </a:r>
            <a:r>
              <a:rPr lang="en" altLang="ko-KR" sz="1350" dirty="0">
                <a:solidFill>
                  <a:schemeClr val="bg1"/>
                </a:solidFill>
              </a:rPr>
              <a:t>', lazy=True)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4A4089-B71D-B440-9853-549BA0AAA5BE}"/>
              </a:ext>
            </a:extLst>
          </p:cNvPr>
          <p:cNvSpPr/>
          <p:nvPr/>
        </p:nvSpPr>
        <p:spPr>
          <a:xfrm>
            <a:off x="333397" y="750650"/>
            <a:ext cx="47135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Tag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테이블은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테이블과 </a:t>
            </a:r>
            <a:r>
              <a:rPr lang="ko-KR" altLang="en-US" sz="1400" b="1" i="1" dirty="0">
                <a:solidFill>
                  <a:srgbClr val="000000"/>
                </a:solidFill>
                <a:latin typeface="Roboto"/>
              </a:rPr>
              <a:t>다대다</a:t>
            </a:r>
            <a:r>
              <a:rPr lang="en-US" altLang="ko-KR" sz="1400" b="1" i="1" dirty="0">
                <a:solidFill>
                  <a:srgbClr val="000000"/>
                </a:solidFill>
                <a:latin typeface="Roboto"/>
              </a:rPr>
              <a:t>(M:N)</a:t>
            </a:r>
            <a:r>
              <a:rPr lang="ko-KR" altLang="en-US" sz="1400" b="1" i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관계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즉 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각 블로그는 다수의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tag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들을 가질 수 있고 각 태그들은 다수의 블로그들에 추가될 수 있음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ko-KR" altLang="en-US" sz="1400" dirty="0"/>
              <a:t>다대다관계를 구현하기 위하여 각 테이블의 </a:t>
            </a:r>
            <a:r>
              <a:rPr lang="en" altLang="ko-KR" sz="1400" dirty="0" err="1"/>
              <a:t>PrimaryKey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외래키</a:t>
            </a:r>
            <a:r>
              <a:rPr lang="en-US" altLang="ko-KR" sz="1400" dirty="0"/>
              <a:t>(</a:t>
            </a:r>
            <a:r>
              <a:rPr lang="en" altLang="ko-KR" sz="1400" dirty="0"/>
              <a:t>FK)</a:t>
            </a:r>
            <a:r>
              <a:rPr lang="ko-KR" altLang="en-US" sz="1400" dirty="0"/>
              <a:t>로 참조 하고 있는 매핑테이블인 </a:t>
            </a:r>
            <a:r>
              <a:rPr lang="en-US" altLang="ko-KR" sz="1400" b="1" dirty="0" err="1"/>
              <a:t>tag_blog</a:t>
            </a:r>
            <a:r>
              <a:rPr lang="ko-KR" altLang="en-US" sz="1400" dirty="0"/>
              <a:t>테이블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2DD82-3181-E24D-AC85-CCE66D9560B5}"/>
              </a:ext>
            </a:extLst>
          </p:cNvPr>
          <p:cNvSpPr/>
          <p:nvPr/>
        </p:nvSpPr>
        <p:spPr>
          <a:xfrm>
            <a:off x="282150" y="2939534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/>
              <a:t>class Blog(</a:t>
            </a:r>
            <a:r>
              <a:rPr lang="en" altLang="ko-KR" dirty="0" err="1"/>
              <a:t>db.Model</a:t>
            </a:r>
            <a:r>
              <a:rPr lang="en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075D18-1A48-5840-9BB1-6E2B8A6FEC40}"/>
              </a:ext>
            </a:extLst>
          </p:cNvPr>
          <p:cNvSpPr/>
          <p:nvPr/>
        </p:nvSpPr>
        <p:spPr>
          <a:xfrm>
            <a:off x="415459" y="4725203"/>
            <a:ext cx="4713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Roboto"/>
              </a:rPr>
              <a:t>User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</a:rPr>
              <a:t>테이블과 </a:t>
            </a:r>
            <a:r>
              <a:rPr lang="en-US" altLang="ko-KR" sz="1400" b="1" dirty="0">
                <a:solidFill>
                  <a:srgbClr val="000000"/>
                </a:solidFill>
                <a:latin typeface="Roboto"/>
              </a:rPr>
              <a:t>Blog 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</a:rPr>
              <a:t>테이블 </a:t>
            </a:r>
            <a:r>
              <a:rPr lang="en-US" altLang="ko-KR" sz="1400" b="1" dirty="0">
                <a:solidFill>
                  <a:srgbClr val="000000"/>
                </a:solidFill>
                <a:latin typeface="Roboto"/>
              </a:rPr>
              <a:t>=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Roboto"/>
              </a:rPr>
              <a:t>1:N</a:t>
            </a:r>
            <a:r>
              <a:rPr lang="ko-KR" altLang="en-US" sz="1400" b="1" dirty="0">
                <a:solidFill>
                  <a:srgbClr val="000000"/>
                </a:solidFill>
                <a:latin typeface="Roboto"/>
              </a:rPr>
              <a:t>관계</a:t>
            </a:r>
            <a:endParaRPr lang="en-US" altLang="ko-KR" sz="1400" b="1" dirty="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904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A697CAB-D3F0-2F4D-B515-A68161E3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3.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라우트</a:t>
            </a:r>
            <a:r>
              <a:rPr kumimoji="1" lang="ko-KR" altLang="en-US" sz="2800" dirty="0"/>
              <a:t> 추가</a:t>
            </a:r>
          </a:p>
        </p:txBody>
      </p:sp>
      <p:cxnSp>
        <p:nvCxnSpPr>
          <p:cNvPr id="6" name="직선 연결선 35">
            <a:extLst>
              <a:ext uri="{FF2B5EF4-FFF2-40B4-BE49-F238E27FC236}">
                <a16:creationId xmlns:a16="http://schemas.microsoft.com/office/drawing/2014/main" id="{36B802FE-A981-8348-AA71-0BE8621281D8}"/>
              </a:ext>
            </a:extLst>
          </p:cNvPr>
          <p:cNvCxnSpPr/>
          <p:nvPr/>
        </p:nvCxnSpPr>
        <p:spPr>
          <a:xfrm>
            <a:off x="347939" y="1031737"/>
            <a:ext cx="1111774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37">
            <a:extLst>
              <a:ext uri="{FF2B5EF4-FFF2-40B4-BE49-F238E27FC236}">
                <a16:creationId xmlns:a16="http://schemas.microsoft.com/office/drawing/2014/main" id="{B5B94CEB-6C05-2F43-B051-347F1B4D0D9D}"/>
              </a:ext>
            </a:extLst>
          </p:cNvPr>
          <p:cNvCxnSpPr/>
          <p:nvPr/>
        </p:nvCxnSpPr>
        <p:spPr>
          <a:xfrm>
            <a:off x="347939" y="332656"/>
            <a:ext cx="111177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E7AD9D-7B2C-2543-A7CB-D3204F2C09B2}"/>
              </a:ext>
            </a:extLst>
          </p:cNvPr>
          <p:cNvSpPr/>
          <p:nvPr/>
        </p:nvSpPr>
        <p:spPr>
          <a:xfrm>
            <a:off x="6617450" y="1984554"/>
            <a:ext cx="4656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Creating (</a:t>
            </a:r>
            <a:r>
              <a:rPr lang="ko-KR" altLang="en-US" b="1" dirty="0"/>
              <a:t>생성</a:t>
            </a:r>
            <a:r>
              <a:rPr lang="en-US" altLang="ko-KR" b="1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B56782-6F08-2E4E-8185-915FA900C926}"/>
              </a:ext>
            </a:extLst>
          </p:cNvPr>
          <p:cNvSpPr/>
          <p:nvPr/>
        </p:nvSpPr>
        <p:spPr>
          <a:xfrm>
            <a:off x="347939" y="1199117"/>
            <a:ext cx="6096000" cy="529375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sz="1300" dirty="0">
                <a:solidFill>
                  <a:srgbClr val="FFC000"/>
                </a:solidFill>
                <a:latin typeface="Helvetica Neue" panose="02000503000000020004" pitchFamily="2" charset="0"/>
              </a:rPr>
              <a:t>@</a:t>
            </a:r>
            <a:r>
              <a:rPr lang="en" altLang="ko-KR" sz="13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blogs.route</a:t>
            </a:r>
            <a:r>
              <a:rPr lang="en" altLang="ko-KR" sz="1300" dirty="0">
                <a:solidFill>
                  <a:srgbClr val="FFC000"/>
                </a:solidFill>
                <a:latin typeface="Helvetica Neue" panose="02000503000000020004" pitchFamily="2" charset="0"/>
              </a:rPr>
              <a:t>('/</a:t>
            </a:r>
            <a:r>
              <a:rPr lang="en" altLang="ko-KR" sz="13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add_blog',methods</a:t>
            </a:r>
            <a:r>
              <a:rPr lang="en" altLang="ko-KR" sz="1300" dirty="0">
                <a:solidFill>
                  <a:srgbClr val="FFC000"/>
                </a:solidFill>
                <a:latin typeface="Helvetica Neue" panose="02000503000000020004" pitchFamily="2" charset="0"/>
              </a:rPr>
              <a:t>=["POST"])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jwt_required</a:t>
            </a: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create_blog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():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data =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request.get_json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=Blog(title=data["title"],content=data["content"],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feature_image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=data["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feature_image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"])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for tag in data["tags"]: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present_tag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=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Tag.query.filter_by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(name=tag).first()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if(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present_tag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):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present_tag.blogs_associated.append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else: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new_tag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=Tag(name=tag)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new_tag.blogs_associated.append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    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db.session.add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new_tag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           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db.session.add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db.session.commit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()</a:t>
            </a:r>
          </a:p>
          <a:p>
            <a:b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" altLang="ko-KR" sz="13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getattr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new_blog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"id")</a:t>
            </a:r>
          </a:p>
          <a:p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    return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jsonify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({"id": </a:t>
            </a:r>
            <a:r>
              <a:rPr lang="en" altLang="ko-KR" sz="13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blog_id</a:t>
            </a:r>
            <a:r>
              <a:rPr lang="en" altLang="ko-KR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})</a:t>
            </a:r>
            <a:endParaRPr lang="en" altLang="ko-KR" sz="13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842A3E-3B9D-B149-B1B9-1DCDDE159EC1}"/>
              </a:ext>
            </a:extLst>
          </p:cNvPr>
          <p:cNvSpPr/>
          <p:nvPr/>
        </p:nvSpPr>
        <p:spPr>
          <a:xfrm>
            <a:off x="6617449" y="2388381"/>
            <a:ext cx="52631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add_blog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라우트는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create_blog</a:t>
            </a:r>
            <a:r>
              <a:rPr lang="en-US" altLang="ko-KR" sz="1400" dirty="0"/>
              <a:t>()</a:t>
            </a:r>
            <a:r>
              <a:rPr lang="ko-KR" altLang="en-US" sz="1400" dirty="0"/>
              <a:t> 함수로 연결됨</a:t>
            </a:r>
            <a:endParaRPr lang="en-US" altLang="ko-KR" sz="1400" dirty="0"/>
          </a:p>
          <a:p>
            <a:r>
              <a:rPr lang="en-US" altLang="ko-KR" sz="1400" dirty="0" err="1"/>
              <a:t>create_blog</a:t>
            </a:r>
            <a:r>
              <a:rPr lang="en-US" altLang="ko-KR" sz="1400" dirty="0"/>
              <a:t>()</a:t>
            </a:r>
            <a:r>
              <a:rPr lang="ko-KR" altLang="en-US" sz="1400" dirty="0"/>
              <a:t>는 클라이언트가 </a:t>
            </a:r>
            <a:r>
              <a:rPr lang="en-US" altLang="ko-KR" sz="1400" dirty="0"/>
              <a:t>POST</a:t>
            </a:r>
            <a:r>
              <a:rPr lang="ko-KR" altLang="en-US" sz="1400" dirty="0"/>
              <a:t>요청으로 보낸 </a:t>
            </a:r>
            <a:r>
              <a:rPr lang="en-US" altLang="ko-KR" sz="1400" dirty="0"/>
              <a:t>request</a:t>
            </a:r>
            <a:r>
              <a:rPr lang="ko-KR" altLang="en-US" sz="1400" dirty="0"/>
              <a:t>로부터 </a:t>
            </a:r>
            <a:r>
              <a:rPr lang="en-US" altLang="ko-KR" sz="1400" dirty="0"/>
              <a:t>JSON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파싱하고</a:t>
            </a:r>
            <a:r>
              <a:rPr lang="en-US" altLang="ko-KR" sz="1400" dirty="0"/>
              <a:t>,</a:t>
            </a:r>
            <a:r>
              <a:rPr lang="ko-KR" altLang="en-US" sz="1400" dirty="0"/>
              <a:t> 그 데이터로부터 새로운 </a:t>
            </a:r>
            <a:r>
              <a:rPr lang="en-US" altLang="ko-KR" sz="1400" dirty="0"/>
              <a:t>Blog </a:t>
            </a:r>
            <a:r>
              <a:rPr lang="ko-KR" altLang="en-US" sz="1400" dirty="0"/>
              <a:t>인스턴스를 생성한다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새로운 인스턴스를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에 추가하고</a:t>
            </a:r>
            <a:r>
              <a:rPr lang="en-US" altLang="ko-KR" sz="1400" dirty="0"/>
              <a:t>, json </a:t>
            </a:r>
            <a:r>
              <a:rPr lang="ko-KR" altLang="en-US" sz="1400" dirty="0"/>
              <a:t>형태로 </a:t>
            </a:r>
            <a:r>
              <a:rPr lang="en-US" altLang="ko-KR" sz="1400" dirty="0" err="1"/>
              <a:t>blog_id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클라이언트에 </a:t>
            </a:r>
            <a:r>
              <a:rPr lang="ko-KR" altLang="en-US" sz="1400" dirty="0" err="1"/>
              <a:t>리턴해줌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request</a:t>
            </a:r>
            <a:r>
              <a:rPr lang="ko-KR" altLang="en-US" sz="1400" dirty="0">
                <a:solidFill>
                  <a:srgbClr val="222426"/>
                </a:solidFill>
                <a:latin typeface="-apple-system"/>
              </a:rPr>
              <a:t>의 바디 안에 있는 </a:t>
            </a:r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Array</a:t>
            </a:r>
            <a:r>
              <a:rPr lang="ko-KR" altLang="en-US" sz="1400" dirty="0">
                <a:solidFill>
                  <a:srgbClr val="222426"/>
                </a:solidFill>
                <a:latin typeface="-apple-system"/>
              </a:rPr>
              <a:t>타입의 태그를 보내어 </a:t>
            </a:r>
            <a:endParaRPr lang="en-US" altLang="ko-KR" sz="1400" dirty="0">
              <a:solidFill>
                <a:srgbClr val="222426"/>
              </a:solidFill>
              <a:latin typeface="-apple-system"/>
            </a:endParaRPr>
          </a:p>
          <a:p>
            <a:r>
              <a:rPr lang="ko-KR" altLang="en-US" sz="1400" dirty="0">
                <a:solidFill>
                  <a:srgbClr val="222426"/>
                </a:solidFill>
                <a:latin typeface="-apple-system"/>
              </a:rPr>
              <a:t>배열에 있는 각 태그가 이미 태그 테이블에 존재하는지 </a:t>
            </a:r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,</a:t>
            </a:r>
            <a:r>
              <a:rPr lang="ko-KR" altLang="en-US" sz="1400" dirty="0">
                <a:solidFill>
                  <a:srgbClr val="222426"/>
                </a:solidFill>
                <a:latin typeface="-apple-system"/>
              </a:rPr>
              <a:t> 존재하지 않는다면 새로운 태그를 생성할 필요가 있는지 체크한다</a:t>
            </a:r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.</a:t>
            </a:r>
          </a:p>
          <a:p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( </a:t>
            </a:r>
            <a:r>
              <a:rPr lang="ko-KR" altLang="en-US" sz="1400" dirty="0">
                <a:solidFill>
                  <a:srgbClr val="222426"/>
                </a:solidFill>
                <a:latin typeface="-apple-system"/>
              </a:rPr>
              <a:t>없다면 새로운</a:t>
            </a:r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 Tag </a:t>
            </a:r>
            <a:r>
              <a:rPr lang="ko-KR" altLang="en-US" sz="1400" dirty="0" err="1">
                <a:solidFill>
                  <a:srgbClr val="222426"/>
                </a:solidFill>
                <a:latin typeface="-apple-system"/>
              </a:rPr>
              <a:t>생성해야함</a:t>
            </a:r>
            <a:r>
              <a:rPr lang="en-US" altLang="ko-KR" sz="1400" dirty="0">
                <a:solidFill>
                  <a:srgbClr val="222426"/>
                </a:solidFill>
                <a:latin typeface="-apple-system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99A0AA-53D0-B945-ADE4-C9C2F940C003}"/>
              </a:ext>
            </a:extLst>
          </p:cNvPr>
          <p:cNvSpPr/>
          <p:nvPr/>
        </p:nvSpPr>
        <p:spPr>
          <a:xfrm>
            <a:off x="6580865" y="4695852"/>
            <a:ext cx="2009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b="1" dirty="0">
                <a:solidFill>
                  <a:srgbClr val="000000"/>
                </a:solidFill>
                <a:latin typeface="+mj-ea"/>
                <a:ea typeface="+mj-ea"/>
              </a:rPr>
              <a:t>Retrieving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조회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en" altLang="ko-KR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4F26E-F5DF-B04F-801E-F949A18B8BA6}"/>
              </a:ext>
            </a:extLst>
          </p:cNvPr>
          <p:cNvSpPr/>
          <p:nvPr/>
        </p:nvSpPr>
        <p:spPr>
          <a:xfrm>
            <a:off x="7054347" y="5136812"/>
            <a:ext cx="4789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에 있는 모든 </a:t>
            </a:r>
            <a:r>
              <a:rPr lang="en-US" altLang="ko-KR" sz="1400" dirty="0"/>
              <a:t>Blogs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검색하는 </a:t>
            </a:r>
            <a:r>
              <a:rPr lang="ko-KR" altLang="en-US" sz="1400" dirty="0" err="1"/>
              <a:t>라우트</a:t>
            </a:r>
            <a:endParaRPr lang="en-US" altLang="ko-KR" sz="1400" dirty="0"/>
          </a:p>
          <a:p>
            <a:r>
              <a:rPr lang="en-US" altLang="ko-KR" sz="1400" dirty="0"/>
              <a:t>2.</a:t>
            </a:r>
            <a:r>
              <a:rPr lang="ko-KR" altLang="en-US" sz="1400" dirty="0"/>
              <a:t> </a:t>
            </a:r>
            <a:r>
              <a:rPr lang="en-US" altLang="ko-KR" sz="1400" dirty="0"/>
              <a:t>id </a:t>
            </a:r>
            <a:r>
              <a:rPr lang="ko-KR" altLang="en-US" sz="1400" dirty="0"/>
              <a:t>값으로 단일 검색을 하는 </a:t>
            </a:r>
            <a:r>
              <a:rPr lang="ko-KR" altLang="en-US" sz="1400" dirty="0" err="1"/>
              <a:t>라우트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90F752-ECE8-014B-A8DE-68D619F4C2B8}"/>
              </a:ext>
            </a:extLst>
          </p:cNvPr>
          <p:cNvSpPr/>
          <p:nvPr/>
        </p:nvSpPr>
        <p:spPr>
          <a:xfrm>
            <a:off x="6580865" y="5725938"/>
            <a:ext cx="5263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 object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리턴 값으로 보낼 수 없어서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serialize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함수로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JSON format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으로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변환시켜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blog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객체를 보낸다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.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23D2BE-1FC4-E046-8284-7E798301EEE2}"/>
              </a:ext>
            </a:extLst>
          </p:cNvPr>
          <p:cNvSpPr/>
          <p:nvPr/>
        </p:nvSpPr>
        <p:spPr>
          <a:xfrm>
            <a:off x="6443939" y="1265850"/>
            <a:ext cx="556049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300" dirty="0"/>
              <a:t>routing </a:t>
            </a:r>
            <a:r>
              <a:rPr lang="ko-KR" altLang="en-US" sz="1300" dirty="0" err="1"/>
              <a:t>메소드를</a:t>
            </a:r>
            <a:r>
              <a:rPr lang="ko-KR" altLang="en-US" sz="1300" dirty="0"/>
              <a:t> 추가하기 전에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en-US" altLang="ko-KR" sz="1300" dirty="0"/>
              <a:t>blueprint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생성하고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init.py</a:t>
            </a:r>
            <a:r>
              <a:rPr lang="en-US" altLang="ko-KR" sz="1300" dirty="0"/>
              <a:t> </a:t>
            </a:r>
            <a:r>
              <a:rPr lang="ko-KR" altLang="en-US" sz="1300" dirty="0"/>
              <a:t>파일에 </a:t>
            </a:r>
            <a:r>
              <a:rPr lang="ko-KR" altLang="en-US" sz="1300" dirty="0" err="1"/>
              <a:t>임포트</a:t>
            </a:r>
            <a:endParaRPr lang="en-US" altLang="ko-KR" sz="1300" dirty="0"/>
          </a:p>
          <a:p>
            <a:r>
              <a:rPr lang="en-US" altLang="ko-KR" sz="1300" dirty="0"/>
              <a:t>(blueprint:</a:t>
            </a:r>
            <a:r>
              <a:rPr lang="ko-KR" altLang="en-US" sz="1300" dirty="0"/>
              <a:t> 큰 </a:t>
            </a:r>
            <a:r>
              <a:rPr lang="en" altLang="ko-KR" sz="1300" dirty="0"/>
              <a:t>application</a:t>
            </a:r>
            <a:r>
              <a:rPr lang="ko-KR" altLang="en-US" sz="1300" dirty="0"/>
              <a:t>을 단순화시켜 분리하고 체계적 설계하는 역할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45498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0491B3-D1E2-0840-AD38-CE4EEAA2715E}"/>
              </a:ext>
            </a:extLst>
          </p:cNvPr>
          <p:cNvSpPr/>
          <p:nvPr/>
        </p:nvSpPr>
        <p:spPr>
          <a:xfrm>
            <a:off x="357985" y="526764"/>
            <a:ext cx="4455173" cy="30931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</a:rPr>
              <a:t>update_blog</a:t>
            </a:r>
            <a:r>
              <a:rPr lang="en" altLang="ko-KR" sz="1300" dirty="0">
                <a:solidFill>
                  <a:schemeClr val="bg1"/>
                </a:solidFill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</a:rPr>
              <a:t>int:id</a:t>
            </a:r>
            <a:r>
              <a:rPr lang="en" altLang="ko-KR" sz="1300" dirty="0">
                <a:solidFill>
                  <a:schemeClr val="bg1"/>
                </a:solidFill>
              </a:rPr>
              <a:t>&gt;', methods=["PUT"])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jwt_required</a:t>
            </a:r>
            <a:endParaRPr lang="en" altLang="ko-KR" sz="1300" dirty="0">
              <a:solidFill>
                <a:schemeClr val="bg1"/>
              </a:solidFill>
            </a:endParaRPr>
          </a:p>
          <a:p>
            <a:r>
              <a:rPr lang="en" altLang="ko-KR" sz="1300" dirty="0">
                <a:solidFill>
                  <a:schemeClr val="bg1"/>
                </a:solidFill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</a:rPr>
              <a:t>update_blog</a:t>
            </a:r>
            <a:r>
              <a:rPr lang="en" altLang="ko-KR" sz="1300" dirty="0">
                <a:solidFill>
                  <a:schemeClr val="bg1"/>
                </a:solidFill>
              </a:rPr>
              <a:t>(id):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data = </a:t>
            </a:r>
            <a:r>
              <a:rPr lang="en" altLang="ko-KR" sz="1300" dirty="0" err="1">
                <a:solidFill>
                  <a:schemeClr val="bg1"/>
                </a:solidFill>
              </a:rPr>
              <a:t>request.get_json</a:t>
            </a:r>
            <a:r>
              <a:rPr lang="en" altLang="ko-KR" sz="1300" dirty="0">
                <a:solidFill>
                  <a:schemeClr val="bg1"/>
                </a:solidFill>
              </a:rPr>
              <a:t>()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blog=</a:t>
            </a:r>
            <a:r>
              <a:rPr lang="en" altLang="ko-KR" sz="1300" dirty="0" err="1">
                <a:solidFill>
                  <a:schemeClr val="bg1"/>
                </a:solidFill>
              </a:rPr>
              <a:t>Blog.query.filter_by</a:t>
            </a:r>
            <a:r>
              <a:rPr lang="en" altLang="ko-KR" sz="1300" dirty="0">
                <a:solidFill>
                  <a:schemeClr val="bg1"/>
                </a:solidFill>
              </a:rPr>
              <a:t>(id=id).first_or_404()</a:t>
            </a: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 err="1">
                <a:solidFill>
                  <a:schemeClr val="bg1"/>
                </a:solidFill>
              </a:rPr>
              <a:t>blog.title</a:t>
            </a:r>
            <a:r>
              <a:rPr lang="en" altLang="ko-KR" sz="1300" dirty="0">
                <a:solidFill>
                  <a:schemeClr val="bg1"/>
                </a:solidFill>
              </a:rPr>
              <a:t> = data["title"]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blog.content</a:t>
            </a:r>
            <a:r>
              <a:rPr lang="en" altLang="ko-KR" sz="1300" dirty="0">
                <a:solidFill>
                  <a:schemeClr val="bg1"/>
                </a:solidFill>
              </a:rPr>
              <a:t>=data["content"]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blog.feature_image</a:t>
            </a:r>
            <a:r>
              <a:rPr lang="en" altLang="ko-KR" sz="1300" dirty="0">
                <a:solidFill>
                  <a:schemeClr val="bg1"/>
                </a:solidFill>
              </a:rPr>
              <a:t>=data["</a:t>
            </a:r>
            <a:r>
              <a:rPr lang="en" altLang="ko-KR" sz="1300" dirty="0" err="1">
                <a:solidFill>
                  <a:schemeClr val="bg1"/>
                </a:solidFill>
              </a:rPr>
              <a:t>feature_image</a:t>
            </a:r>
            <a:r>
              <a:rPr lang="en" altLang="ko-KR" sz="1300" dirty="0">
                <a:solidFill>
                  <a:schemeClr val="bg1"/>
                </a:solidFill>
              </a:rPr>
              <a:t>"]</a:t>
            </a: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 err="1">
                <a:solidFill>
                  <a:schemeClr val="bg1"/>
                </a:solidFill>
              </a:rPr>
              <a:t>updated_blog</a:t>
            </a:r>
            <a:r>
              <a:rPr lang="en" altLang="ko-KR" sz="1300" dirty="0">
                <a:solidFill>
                  <a:schemeClr val="bg1"/>
                </a:solidFill>
              </a:rPr>
              <a:t> = </a:t>
            </a:r>
            <a:r>
              <a:rPr lang="en" altLang="ko-KR" sz="1300" dirty="0" err="1">
                <a:solidFill>
                  <a:schemeClr val="bg1"/>
                </a:solidFill>
              </a:rPr>
              <a:t>blog.serialize</a:t>
            </a:r>
            <a:endParaRPr lang="en" altLang="ko-KR" sz="1300" dirty="0">
              <a:solidFill>
                <a:schemeClr val="bg1"/>
              </a:solidFill>
            </a:endParaRP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 err="1">
                <a:solidFill>
                  <a:schemeClr val="bg1"/>
                </a:solidFill>
              </a:rPr>
              <a:t>db.session.commit</a:t>
            </a:r>
            <a:r>
              <a:rPr lang="en" altLang="ko-KR" sz="1300" dirty="0">
                <a:solidFill>
                  <a:schemeClr val="bg1"/>
                </a:solidFill>
              </a:rPr>
              <a:t>()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return </a:t>
            </a:r>
            <a:r>
              <a:rPr lang="en" altLang="ko-KR" sz="1300" dirty="0" err="1">
                <a:solidFill>
                  <a:schemeClr val="bg1"/>
                </a:solidFill>
              </a:rPr>
              <a:t>jsonify</a:t>
            </a:r>
            <a:r>
              <a:rPr lang="en" altLang="ko-KR" sz="1300" dirty="0">
                <a:solidFill>
                  <a:schemeClr val="bg1"/>
                </a:solidFill>
              </a:rPr>
              <a:t>({"</a:t>
            </a:r>
            <a:r>
              <a:rPr lang="en" altLang="ko-KR" sz="1300" dirty="0" err="1">
                <a:solidFill>
                  <a:schemeClr val="bg1"/>
                </a:solidFill>
              </a:rPr>
              <a:t>blog_id</a:t>
            </a:r>
            <a:r>
              <a:rPr lang="en" altLang="ko-KR" sz="1300" dirty="0">
                <a:solidFill>
                  <a:schemeClr val="bg1"/>
                </a:solidFill>
              </a:rPr>
              <a:t>": </a:t>
            </a:r>
            <a:r>
              <a:rPr lang="en" altLang="ko-KR" sz="1300" dirty="0" err="1">
                <a:solidFill>
                  <a:schemeClr val="bg1"/>
                </a:solidFill>
              </a:rPr>
              <a:t>blog.id</a:t>
            </a:r>
            <a:r>
              <a:rPr lang="en" altLang="ko-KR" sz="1300" dirty="0">
                <a:solidFill>
                  <a:schemeClr val="bg1"/>
                </a:solidFill>
              </a:rPr>
              <a:t>})</a:t>
            </a:r>
          </a:p>
          <a:p>
            <a:endParaRPr lang="en" altLang="ko-KR" sz="13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E74DA8-48C4-6B4A-84A9-7B6B121746B4}"/>
              </a:ext>
            </a:extLst>
          </p:cNvPr>
          <p:cNvSpPr/>
          <p:nvPr/>
        </p:nvSpPr>
        <p:spPr>
          <a:xfrm>
            <a:off x="5139649" y="1264440"/>
            <a:ext cx="1678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b="1" dirty="0">
                <a:solidFill>
                  <a:srgbClr val="000000"/>
                </a:solidFill>
                <a:latin typeface="Roboto"/>
              </a:rPr>
              <a:t>Updating </a:t>
            </a:r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Roboto"/>
              </a:rPr>
              <a:t>수정</a:t>
            </a:r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)</a:t>
            </a:r>
            <a:endParaRPr lang="en" altLang="ko-KR" sz="1600" b="1" i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EA6FA-6D94-0D4A-97E1-2545CAFAEE5C}"/>
              </a:ext>
            </a:extLst>
          </p:cNvPr>
          <p:cNvSpPr/>
          <p:nvPr/>
        </p:nvSpPr>
        <p:spPr>
          <a:xfrm>
            <a:off x="357986" y="3789170"/>
            <a:ext cx="4820937" cy="16927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</a:rPr>
              <a:t>delete_blog</a:t>
            </a:r>
            <a:r>
              <a:rPr lang="en" altLang="ko-KR" sz="1300" dirty="0">
                <a:solidFill>
                  <a:schemeClr val="bg1"/>
                </a:solidFill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</a:rPr>
              <a:t>int:id</a:t>
            </a:r>
            <a:r>
              <a:rPr lang="en" altLang="ko-KR" sz="1300" dirty="0">
                <a:solidFill>
                  <a:schemeClr val="bg1"/>
                </a:solidFill>
              </a:rPr>
              <a:t>&gt;', methods=["DELETE"])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jwt_required</a:t>
            </a:r>
            <a:endParaRPr lang="en" altLang="ko-KR" sz="1300" dirty="0">
              <a:solidFill>
                <a:schemeClr val="bg1"/>
              </a:solidFill>
            </a:endParaRPr>
          </a:p>
          <a:p>
            <a:r>
              <a:rPr lang="en" altLang="ko-KR" sz="1300" dirty="0">
                <a:solidFill>
                  <a:schemeClr val="bg1"/>
                </a:solidFill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</a:rPr>
              <a:t>delete_blog</a:t>
            </a:r>
            <a:r>
              <a:rPr lang="en" altLang="ko-KR" sz="1300" dirty="0">
                <a:solidFill>
                  <a:schemeClr val="bg1"/>
                </a:solidFill>
              </a:rPr>
              <a:t>(id):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blog = </a:t>
            </a:r>
            <a:r>
              <a:rPr lang="en" altLang="ko-KR" sz="1300" dirty="0" err="1">
                <a:solidFill>
                  <a:schemeClr val="bg1"/>
                </a:solidFill>
              </a:rPr>
              <a:t>Blog.query.filter_by</a:t>
            </a:r>
            <a:r>
              <a:rPr lang="en" altLang="ko-KR" sz="1300" dirty="0">
                <a:solidFill>
                  <a:schemeClr val="bg1"/>
                </a:solidFill>
              </a:rPr>
              <a:t>(id=id).first()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db.session.delete</a:t>
            </a:r>
            <a:r>
              <a:rPr lang="en" altLang="ko-KR" sz="1300" dirty="0">
                <a:solidFill>
                  <a:schemeClr val="bg1"/>
                </a:solidFill>
              </a:rPr>
              <a:t>(blog)</a:t>
            </a:r>
          </a:p>
          <a:p>
            <a:r>
              <a:rPr lang="en" altLang="ko-KR" sz="1300" dirty="0" err="1">
                <a:solidFill>
                  <a:schemeClr val="bg1"/>
                </a:solidFill>
              </a:rPr>
              <a:t>db.session.commit</a:t>
            </a:r>
            <a:r>
              <a:rPr lang="en" altLang="ko-KR" sz="1300" dirty="0">
                <a:solidFill>
                  <a:schemeClr val="bg1"/>
                </a:solidFill>
              </a:rPr>
              <a:t>()</a:t>
            </a: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>
                <a:solidFill>
                  <a:schemeClr val="bg1"/>
                </a:solidFill>
              </a:rPr>
              <a:t>return </a:t>
            </a:r>
            <a:r>
              <a:rPr lang="en" altLang="ko-KR" sz="1300" dirty="0" err="1">
                <a:solidFill>
                  <a:schemeClr val="bg1"/>
                </a:solidFill>
              </a:rPr>
              <a:t>jsonify</a:t>
            </a:r>
            <a:r>
              <a:rPr lang="en" altLang="ko-KR" sz="1300" dirty="0">
                <a:solidFill>
                  <a:schemeClr val="bg1"/>
                </a:solidFill>
              </a:rPr>
              <a:t>("Blog was deleted"),200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51CA7E-99DB-C94B-930D-719D8F7279EB}"/>
              </a:ext>
            </a:extLst>
          </p:cNvPr>
          <p:cNvSpPr/>
          <p:nvPr/>
        </p:nvSpPr>
        <p:spPr>
          <a:xfrm>
            <a:off x="5300841" y="3901041"/>
            <a:ext cx="1600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Deleting (</a:t>
            </a:r>
            <a:r>
              <a:rPr lang="ko-KR" altLang="en-US" sz="1600" b="1" dirty="0">
                <a:solidFill>
                  <a:srgbClr val="000000"/>
                </a:solidFill>
                <a:latin typeface="Roboto"/>
              </a:rPr>
              <a:t>삭제</a:t>
            </a:r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)</a:t>
            </a:r>
            <a:endParaRPr lang="en" altLang="ko-KR" sz="1600" b="1" i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39C13F-5F1B-5442-B2C8-23E09EFA5D03}"/>
              </a:ext>
            </a:extLst>
          </p:cNvPr>
          <p:cNvSpPr/>
          <p:nvPr/>
        </p:nvSpPr>
        <p:spPr>
          <a:xfrm>
            <a:off x="5178923" y="169695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클라이언트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: </a:t>
            </a:r>
            <a:r>
              <a:rPr lang="en" altLang="ko-KR" sz="1400" dirty="0">
                <a:solidFill>
                  <a:srgbClr val="000000"/>
                </a:solidFill>
                <a:latin typeface="Roboto"/>
              </a:rPr>
              <a:t>PUT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요청을 보냄 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endParaRPr lang="en-US" altLang="ko-KR" sz="1400" dirty="0">
              <a:solidFill>
                <a:srgbClr val="000000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라우트에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제공된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id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값을 이용하여 </a:t>
            </a:r>
            <a:r>
              <a:rPr lang="en-US" altLang="ko-KR" sz="1400" dirty="0" err="1">
                <a:solidFill>
                  <a:srgbClr val="000000"/>
                </a:solidFill>
                <a:latin typeface="Roboto"/>
              </a:rPr>
              <a:t>filter_by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 (= Where)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조건으로 검색하고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해당 객체에 새로운 데이터를 넣고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객체가 없으면 </a:t>
            </a:r>
            <a:r>
              <a:rPr lang="en-US" altLang="ko-KR" sz="1400" dirty="0">
                <a:solidFill>
                  <a:srgbClr val="000000"/>
                </a:solidFill>
                <a:latin typeface="Roboto"/>
              </a:rPr>
              <a:t>404 </a:t>
            </a:r>
            <a:r>
              <a:rPr lang="ko-KR" altLang="en-US" sz="1400" dirty="0" err="1">
                <a:solidFill>
                  <a:srgbClr val="000000"/>
                </a:solidFill>
                <a:latin typeface="Roboto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Roboto"/>
              </a:rPr>
              <a:t> 띄움</a:t>
            </a:r>
            <a:endParaRPr lang="en-US" altLang="ko-KR" sz="1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905E3-94FF-8F43-86F3-9AC41FE11360}"/>
              </a:ext>
            </a:extLst>
          </p:cNvPr>
          <p:cNvSpPr/>
          <p:nvPr/>
        </p:nvSpPr>
        <p:spPr>
          <a:xfrm>
            <a:off x="5300841" y="42997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클라이언트</a:t>
            </a:r>
            <a:r>
              <a:rPr lang="en-US" altLang="ko-KR" sz="1400" dirty="0"/>
              <a:t>: DELETE </a:t>
            </a:r>
            <a:r>
              <a:rPr lang="ko-KR" altLang="en-US" sz="1400" dirty="0"/>
              <a:t>요청을 보냄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라우트에</a:t>
            </a:r>
            <a:r>
              <a:rPr lang="ko-KR" altLang="en-US" sz="1400" dirty="0"/>
              <a:t> 제공된 </a:t>
            </a:r>
            <a:r>
              <a:rPr lang="en-US" altLang="ko-KR" sz="1400" dirty="0"/>
              <a:t>id 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filter_by</a:t>
            </a:r>
            <a:r>
              <a:rPr lang="en-US" altLang="ko-KR" sz="1400" dirty="0"/>
              <a:t> </a:t>
            </a:r>
            <a:r>
              <a:rPr lang="ko-KR" altLang="en-US" sz="1400" dirty="0"/>
              <a:t>조건으로 첫번째에 매칭되는 인스턴스만</a:t>
            </a:r>
            <a:r>
              <a:rPr lang="en-US" altLang="ko-KR" sz="1400" dirty="0"/>
              <a:t> </a:t>
            </a:r>
            <a:r>
              <a:rPr lang="ko-KR" altLang="en-US" sz="1400" dirty="0"/>
              <a:t>검색 후 삭제 </a:t>
            </a:r>
          </a:p>
        </p:txBody>
      </p:sp>
    </p:spTree>
    <p:extLst>
      <p:ext uri="{BB962C8B-B14F-4D97-AF65-F5344CB8AC3E}">
        <p14:creationId xmlns:p14="http://schemas.microsoft.com/office/powerpoint/2010/main" val="397891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FED46E-D64C-204A-B3EF-2C3301D95D3C}"/>
              </a:ext>
            </a:extLst>
          </p:cNvPr>
          <p:cNvSpPr/>
          <p:nvPr/>
        </p:nvSpPr>
        <p:spPr>
          <a:xfrm>
            <a:off x="257502" y="542611"/>
            <a:ext cx="5058075" cy="34932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>
                <a:solidFill>
                  <a:schemeClr val="bg1"/>
                </a:solidFill>
              </a:rPr>
              <a:t>@</a:t>
            </a:r>
            <a:r>
              <a:rPr lang="en" altLang="ko-KR" sz="1300" dirty="0" err="1">
                <a:solidFill>
                  <a:schemeClr val="bg1"/>
                </a:solidFill>
              </a:rPr>
              <a:t>blogs.route</a:t>
            </a:r>
            <a:r>
              <a:rPr lang="en" altLang="ko-KR" sz="1300" dirty="0">
                <a:solidFill>
                  <a:schemeClr val="bg1"/>
                </a:solidFill>
              </a:rPr>
              <a:t>('/</a:t>
            </a:r>
            <a:r>
              <a:rPr lang="en" altLang="ko-KR" sz="1300" dirty="0" err="1">
                <a:solidFill>
                  <a:schemeClr val="bg1"/>
                </a:solidFill>
              </a:rPr>
              <a:t>search_blogs</a:t>
            </a:r>
            <a:r>
              <a:rPr lang="en" altLang="ko-KR" sz="1300" dirty="0">
                <a:solidFill>
                  <a:schemeClr val="bg1"/>
                </a:solidFill>
              </a:rPr>
              <a:t>/&lt;</a:t>
            </a:r>
            <a:r>
              <a:rPr lang="en" altLang="ko-KR" sz="1300" dirty="0" err="1">
                <a:solidFill>
                  <a:schemeClr val="bg1"/>
                </a:solidFill>
              </a:rPr>
              <a:t>string:contents</a:t>
            </a:r>
            <a:r>
              <a:rPr lang="en" altLang="ko-KR" sz="1300" dirty="0">
                <a:solidFill>
                  <a:schemeClr val="bg1"/>
                </a:solidFill>
              </a:rPr>
              <a:t>&gt;', methods=["GET"])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def </a:t>
            </a:r>
            <a:r>
              <a:rPr lang="en" altLang="ko-KR" sz="1300" dirty="0" err="1">
                <a:solidFill>
                  <a:schemeClr val="bg1"/>
                </a:solidFill>
              </a:rPr>
              <a:t>search_blogs</a:t>
            </a:r>
            <a:r>
              <a:rPr lang="en" altLang="ko-KR" sz="1300" dirty="0">
                <a:solidFill>
                  <a:schemeClr val="bg1"/>
                </a:solidFill>
              </a:rPr>
              <a:t>(contents):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keyword = contents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   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results = </a:t>
            </a:r>
            <a:r>
              <a:rPr lang="en" altLang="ko-KR" sz="1300" dirty="0" err="1">
                <a:solidFill>
                  <a:schemeClr val="bg1"/>
                </a:solidFill>
              </a:rPr>
              <a:t>Blog.query.filter</a:t>
            </a:r>
            <a:r>
              <a:rPr lang="en" altLang="ko-KR" sz="1300" dirty="0">
                <a:solidFill>
                  <a:schemeClr val="bg1"/>
                </a:solidFill>
              </a:rPr>
              <a:t>(or_(</a:t>
            </a:r>
            <a:r>
              <a:rPr lang="en" altLang="ko-KR" sz="1300" dirty="0" err="1">
                <a:solidFill>
                  <a:schemeClr val="bg1"/>
                </a:solidFill>
              </a:rPr>
              <a:t>Blog.content.like</a:t>
            </a:r>
            <a:r>
              <a:rPr lang="en" altLang="ko-KR" sz="1300" dirty="0">
                <a:solidFill>
                  <a:schemeClr val="bg1"/>
                </a:solidFill>
              </a:rPr>
              <a:t>(f'%{contents}%'),</a:t>
            </a:r>
            <a:r>
              <a:rPr lang="en" altLang="ko-KR" sz="1300" dirty="0" err="1">
                <a:solidFill>
                  <a:schemeClr val="bg1"/>
                </a:solidFill>
              </a:rPr>
              <a:t>Blog.title.like</a:t>
            </a:r>
            <a:r>
              <a:rPr lang="en" altLang="ko-KR" sz="1300" dirty="0">
                <a:solidFill>
                  <a:schemeClr val="bg1"/>
                </a:solidFill>
              </a:rPr>
              <a:t>(f'%{contents}%'))).</a:t>
            </a:r>
            <a:r>
              <a:rPr lang="en" altLang="ko-KR" sz="1300" dirty="0" err="1">
                <a:solidFill>
                  <a:schemeClr val="bg1"/>
                </a:solidFill>
              </a:rPr>
              <a:t>order_by</a:t>
            </a:r>
            <a:r>
              <a:rPr lang="en" altLang="ko-KR" sz="1300" dirty="0">
                <a:solidFill>
                  <a:schemeClr val="bg1"/>
                </a:solidFill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</a:rPr>
              <a:t>Blog.id.desc</a:t>
            </a:r>
            <a:r>
              <a:rPr lang="en" altLang="ko-KR" sz="1300" dirty="0">
                <a:solidFill>
                  <a:schemeClr val="bg1"/>
                </a:solidFill>
              </a:rPr>
              <a:t>()).all()</a:t>
            </a: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endParaRPr lang="en" altLang="ko-KR" sz="1300" dirty="0">
              <a:solidFill>
                <a:schemeClr val="bg1"/>
              </a:solidFill>
            </a:endParaRPr>
          </a:p>
          <a:p>
            <a:br>
              <a:rPr lang="en" altLang="ko-KR" sz="1300" dirty="0">
                <a:solidFill>
                  <a:schemeClr val="bg1"/>
                </a:solidFill>
              </a:rPr>
            </a:br>
            <a:r>
              <a:rPr lang="en" altLang="ko-KR" sz="1300" dirty="0">
                <a:solidFill>
                  <a:schemeClr val="bg1"/>
                </a:solidFill>
              </a:rPr>
              <a:t>    </a:t>
            </a:r>
            <a:r>
              <a:rPr lang="en" altLang="ko-KR" sz="1300" dirty="0" err="1">
                <a:solidFill>
                  <a:schemeClr val="bg1"/>
                </a:solidFill>
              </a:rPr>
              <a:t>serialized_data</a:t>
            </a:r>
            <a:r>
              <a:rPr lang="en" altLang="ko-KR" sz="1300" dirty="0">
                <a:solidFill>
                  <a:schemeClr val="bg1"/>
                </a:solidFill>
              </a:rPr>
              <a:t> = []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for result in results: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    </a:t>
            </a:r>
            <a:r>
              <a:rPr lang="en" altLang="ko-KR" sz="1300" dirty="0" err="1">
                <a:solidFill>
                  <a:schemeClr val="bg1"/>
                </a:solidFill>
              </a:rPr>
              <a:t>serialized_data.append</a:t>
            </a:r>
            <a:r>
              <a:rPr lang="en" altLang="ko-KR" sz="1300" dirty="0">
                <a:solidFill>
                  <a:schemeClr val="bg1"/>
                </a:solidFill>
              </a:rPr>
              <a:t>(</a:t>
            </a:r>
            <a:r>
              <a:rPr lang="en" altLang="ko-KR" sz="1300" dirty="0" err="1">
                <a:solidFill>
                  <a:schemeClr val="bg1"/>
                </a:solidFill>
              </a:rPr>
              <a:t>result.serialize</a:t>
            </a:r>
            <a:r>
              <a:rPr lang="en" altLang="ko-KR" sz="1300" dirty="0">
                <a:solidFill>
                  <a:schemeClr val="bg1"/>
                </a:solidFill>
              </a:rPr>
              <a:t>)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       </a:t>
            </a:r>
          </a:p>
          <a:p>
            <a:r>
              <a:rPr lang="en" altLang="ko-KR" sz="1300" dirty="0">
                <a:solidFill>
                  <a:schemeClr val="bg1"/>
                </a:solidFill>
              </a:rPr>
              <a:t>    return </a:t>
            </a:r>
            <a:r>
              <a:rPr lang="en" altLang="ko-KR" sz="1300" dirty="0" err="1">
                <a:solidFill>
                  <a:schemeClr val="bg1"/>
                </a:solidFill>
              </a:rPr>
              <a:t>jsonify</a:t>
            </a:r>
            <a:r>
              <a:rPr lang="en" altLang="ko-KR" sz="1300" dirty="0">
                <a:solidFill>
                  <a:schemeClr val="bg1"/>
                </a:solidFill>
              </a:rPr>
              <a:t>({"</a:t>
            </a:r>
            <a:r>
              <a:rPr lang="en" altLang="ko-KR" sz="1300" dirty="0" err="1">
                <a:solidFill>
                  <a:schemeClr val="bg1"/>
                </a:solidFill>
              </a:rPr>
              <a:t>search_blogs</a:t>
            </a:r>
            <a:r>
              <a:rPr lang="en" altLang="ko-KR" sz="1300" dirty="0">
                <a:solidFill>
                  <a:schemeClr val="bg1"/>
                </a:solidFill>
              </a:rPr>
              <a:t>": </a:t>
            </a:r>
            <a:r>
              <a:rPr lang="en" altLang="ko-KR" sz="1300" dirty="0" err="1">
                <a:solidFill>
                  <a:schemeClr val="bg1"/>
                </a:solidFill>
              </a:rPr>
              <a:t>serialized_data</a:t>
            </a:r>
            <a:r>
              <a:rPr lang="en" altLang="ko-KR" sz="1300" dirty="0">
                <a:solidFill>
                  <a:schemeClr val="bg1"/>
                </a:solidFill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1E901F-D977-8049-9EAB-DBB054F27580}"/>
              </a:ext>
            </a:extLst>
          </p:cNvPr>
          <p:cNvSpPr/>
          <p:nvPr/>
        </p:nvSpPr>
        <p:spPr>
          <a:xfrm>
            <a:off x="5480547" y="651565"/>
            <a:ext cx="17812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Searching (</a:t>
            </a:r>
            <a:r>
              <a:rPr lang="ko-KR" altLang="en-US" sz="1600" b="1" dirty="0">
                <a:solidFill>
                  <a:srgbClr val="000000"/>
                </a:solidFill>
                <a:latin typeface="Roboto"/>
              </a:rPr>
              <a:t>검색</a:t>
            </a:r>
            <a:r>
              <a:rPr lang="en-US" altLang="ko-KR" sz="1600" b="1" dirty="0">
                <a:solidFill>
                  <a:srgbClr val="000000"/>
                </a:solidFill>
                <a:latin typeface="Roboto"/>
              </a:rPr>
              <a:t>)</a:t>
            </a:r>
            <a:endParaRPr lang="en" altLang="ko-KR" sz="1600" b="1" i="0" dirty="0">
              <a:solidFill>
                <a:srgbClr val="000000"/>
              </a:solidFill>
              <a:effectLst/>
              <a:latin typeface="Robot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A3829-4460-F043-AE78-0E5D4BB540E6}"/>
              </a:ext>
            </a:extLst>
          </p:cNvPr>
          <p:cNvSpPr/>
          <p:nvPr/>
        </p:nvSpPr>
        <p:spPr>
          <a:xfrm>
            <a:off x="5385916" y="1268814"/>
            <a:ext cx="66453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b="1" dirty="0" err="1"/>
              <a:t>Blog.query.filter</a:t>
            </a:r>
            <a:r>
              <a:rPr lang="en" altLang="ko-KR" sz="1400" b="1" dirty="0"/>
              <a:t>(or_(</a:t>
            </a:r>
            <a:r>
              <a:rPr lang="en" altLang="ko-KR" sz="1400" b="1" dirty="0" err="1"/>
              <a:t>Blog.content.like</a:t>
            </a:r>
            <a:r>
              <a:rPr lang="en" altLang="ko-KR" sz="1400" b="1" dirty="0"/>
              <a:t>(f’%{</a:t>
            </a:r>
            <a:r>
              <a:rPr lang="en-US" altLang="ko-KR" sz="1400" b="1" dirty="0"/>
              <a:t>keyword</a:t>
            </a:r>
            <a:r>
              <a:rPr lang="en" altLang="ko-KR" sz="1400" b="1" dirty="0"/>
              <a:t>}%'),</a:t>
            </a:r>
            <a:r>
              <a:rPr lang="en" altLang="ko-KR" sz="1400" b="1" dirty="0" err="1"/>
              <a:t>Blog.title.like</a:t>
            </a:r>
            <a:r>
              <a:rPr lang="en" altLang="ko-KR" sz="1400" b="1" dirty="0"/>
              <a:t>(f'%{</a:t>
            </a:r>
            <a:r>
              <a:rPr lang="en-US" altLang="ko-KR" sz="1400" b="1" dirty="0"/>
              <a:t>keyword</a:t>
            </a:r>
            <a:r>
              <a:rPr lang="en" altLang="ko-KR" sz="1400" b="1" dirty="0"/>
              <a:t>}%'))).</a:t>
            </a:r>
            <a:r>
              <a:rPr lang="en" altLang="ko-KR" sz="1400" b="1" dirty="0" err="1"/>
              <a:t>order_by</a:t>
            </a:r>
            <a:r>
              <a:rPr lang="en" altLang="ko-KR" sz="1400" b="1" dirty="0"/>
              <a:t>(</a:t>
            </a:r>
            <a:r>
              <a:rPr lang="en" altLang="ko-KR" sz="1400" b="1" dirty="0" err="1"/>
              <a:t>Blog.id.desc</a:t>
            </a:r>
            <a:r>
              <a:rPr lang="en" altLang="ko-KR" sz="1400" b="1" dirty="0"/>
              <a:t>()).all()</a:t>
            </a:r>
          </a:p>
          <a:p>
            <a:endParaRPr lang="en" altLang="ko-KR" sz="1400" b="1" dirty="0"/>
          </a:p>
          <a:p>
            <a:endParaRPr lang="en" altLang="ko-KR" sz="1400" b="1" dirty="0"/>
          </a:p>
          <a:p>
            <a:r>
              <a:rPr lang="en-US" altLang="ko-KR" sz="1400" dirty="0"/>
              <a:t>Filter </a:t>
            </a:r>
            <a:r>
              <a:rPr lang="ko-KR" altLang="en-US" sz="1400" dirty="0"/>
              <a:t>함수로 </a:t>
            </a:r>
            <a:r>
              <a:rPr lang="en-US" altLang="ko-KR" sz="1400" dirty="0"/>
              <a:t>Blog </a:t>
            </a:r>
            <a:r>
              <a:rPr lang="ko-KR" altLang="en-US" sz="1400" dirty="0"/>
              <a:t>컬럼의 </a:t>
            </a:r>
            <a:r>
              <a:rPr lang="en-US" altLang="ko-KR" sz="1400" dirty="0"/>
              <a:t>content</a:t>
            </a:r>
            <a:r>
              <a:rPr lang="ko-KR" altLang="en-US" sz="1400" dirty="0"/>
              <a:t>와 </a:t>
            </a:r>
            <a:r>
              <a:rPr lang="en-US" altLang="ko-KR" sz="1400" dirty="0"/>
              <a:t>title</a:t>
            </a:r>
            <a:r>
              <a:rPr lang="ko-KR" altLang="en-US" sz="1400" dirty="0"/>
              <a:t>에 </a:t>
            </a:r>
            <a:r>
              <a:rPr lang="en-US" altLang="ko-KR" sz="1400" dirty="0"/>
              <a:t>keyword</a:t>
            </a:r>
            <a:r>
              <a:rPr lang="ko-KR" altLang="en-US" sz="1400" dirty="0"/>
              <a:t>가 포함된 모든 문자열을 검색하는 </a:t>
            </a:r>
            <a:r>
              <a:rPr lang="en-US" altLang="ko-KR" sz="1400" dirty="0"/>
              <a:t>like </a:t>
            </a:r>
            <a:r>
              <a:rPr lang="ko-KR" altLang="en-US" sz="1400" dirty="0"/>
              <a:t>검색을 하고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order_by</a:t>
            </a:r>
            <a:r>
              <a:rPr lang="ko-KR" altLang="en-US" sz="1400" dirty="0"/>
              <a:t>로 </a:t>
            </a:r>
            <a:r>
              <a:rPr lang="en-US" altLang="ko-KR" sz="1400" dirty="0"/>
              <a:t>id</a:t>
            </a:r>
            <a:r>
              <a:rPr lang="ko-KR" altLang="en-US" sz="1400" dirty="0"/>
              <a:t> 내림차순으로 정렬 후 해당 되는 객체를 배열 형태로 </a:t>
            </a:r>
            <a:r>
              <a:rPr lang="ko-KR" altLang="en-US" sz="1400" dirty="0" err="1"/>
              <a:t>리턴해준다</a:t>
            </a:r>
            <a:r>
              <a:rPr lang="en-US" altLang="ko-KR" sz="1400" dirty="0"/>
              <a:t>. </a:t>
            </a:r>
          </a:p>
          <a:p>
            <a:endParaRPr lang="en" altLang="ko-KR" sz="1400" b="1" dirty="0"/>
          </a:p>
          <a:p>
            <a:endParaRPr lang="en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04539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6699</Words>
  <Application>Microsoft Macintosh PowerPoint</Application>
  <PresentationFormat>와이드스크린</PresentationFormat>
  <Paragraphs>693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-apple-system</vt:lpstr>
      <vt:lpstr>바른돋움 1</vt:lpstr>
      <vt:lpstr>Apple SD Gothic Neo</vt:lpstr>
      <vt:lpstr>inherit</vt:lpstr>
      <vt:lpstr>맑은 고딕</vt:lpstr>
      <vt:lpstr>Roboto</vt:lpstr>
      <vt:lpstr>Arial</vt:lpstr>
      <vt:lpstr>Helvetica Neue</vt:lpstr>
      <vt:lpstr>Menlo</vt:lpstr>
      <vt:lpstr>Monaco</vt:lpstr>
      <vt:lpstr>Wingdings</vt:lpstr>
      <vt:lpstr>Office 테마</vt:lpstr>
      <vt:lpstr>PowerPoint 프레젠테이션</vt:lpstr>
      <vt:lpstr>PowerPoint 프레젠테이션</vt:lpstr>
      <vt:lpstr>PowerPoint 프레젠테이션</vt:lpstr>
      <vt:lpstr>Flask (back-end)</vt:lpstr>
      <vt:lpstr>PowerPoint 프레젠테이션</vt:lpstr>
      <vt:lpstr>PowerPoint 프레젠테이션</vt:lpstr>
      <vt:lpstr>3. 라우트 추가</vt:lpstr>
      <vt:lpstr>PowerPoint 프레젠테이션</vt:lpstr>
      <vt:lpstr>PowerPoint 프레젠테이션</vt:lpstr>
      <vt:lpstr>4. 라우트 보호</vt:lpstr>
      <vt:lpstr>PowerPoint 프레젠테이션</vt:lpstr>
      <vt:lpstr>Angular (front-end)</vt:lpstr>
      <vt:lpstr>Angular (front-end)</vt:lpstr>
      <vt:lpstr>Angular (front-end)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영은</dc:creator>
  <cp:lastModifiedBy>함 영은</cp:lastModifiedBy>
  <cp:revision>273</cp:revision>
  <cp:lastPrinted>2020-10-13T08:35:24Z</cp:lastPrinted>
  <dcterms:created xsi:type="dcterms:W3CDTF">2020-10-12T00:32:19Z</dcterms:created>
  <dcterms:modified xsi:type="dcterms:W3CDTF">2020-10-27T08:52:59Z</dcterms:modified>
</cp:coreProperties>
</file>